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36"/>
  </p:notesMasterIdLst>
  <p:handoutMasterIdLst>
    <p:handoutMasterId r:id="rId37"/>
  </p:handoutMasterIdLst>
  <p:sldIdLst>
    <p:sldId id="1481" r:id="rId5"/>
    <p:sldId id="1480" r:id="rId6"/>
    <p:sldId id="1482" r:id="rId7"/>
    <p:sldId id="1483" r:id="rId8"/>
    <p:sldId id="1484" r:id="rId9"/>
    <p:sldId id="1485" r:id="rId10"/>
    <p:sldId id="1517" r:id="rId11"/>
    <p:sldId id="1486" r:id="rId12"/>
    <p:sldId id="1512" r:id="rId13"/>
    <p:sldId id="1511" r:id="rId14"/>
    <p:sldId id="1516" r:id="rId15"/>
    <p:sldId id="1487" r:id="rId16"/>
    <p:sldId id="1515" r:id="rId17"/>
    <p:sldId id="1490" r:id="rId18"/>
    <p:sldId id="1491" r:id="rId19"/>
    <p:sldId id="1506" r:id="rId20"/>
    <p:sldId id="1520" r:id="rId21"/>
    <p:sldId id="1518" r:id="rId22"/>
    <p:sldId id="1507" r:id="rId23"/>
    <p:sldId id="1495" r:id="rId24"/>
    <p:sldId id="1521" r:id="rId25"/>
    <p:sldId id="1514" r:id="rId26"/>
    <p:sldId id="1508" r:id="rId27"/>
    <p:sldId id="1509" r:id="rId28"/>
    <p:sldId id="1510" r:id="rId29"/>
    <p:sldId id="1497" r:id="rId30"/>
    <p:sldId id="1498" r:id="rId31"/>
    <p:sldId id="1524" r:id="rId32"/>
    <p:sldId id="1525" r:id="rId33"/>
    <p:sldId id="1502" r:id="rId34"/>
    <p:sldId id="1503" r:id="rId35"/>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B3142E3-0F13-4AF6-969D-D86BA4950F4B}">
          <p14:sldIdLst>
            <p14:sldId id="1481"/>
            <p14:sldId id="1480"/>
            <p14:sldId id="1482"/>
            <p14:sldId id="1483"/>
            <p14:sldId id="1484"/>
            <p14:sldId id="1485"/>
            <p14:sldId id="1517"/>
            <p14:sldId id="1486"/>
            <p14:sldId id="1512"/>
            <p14:sldId id="1511"/>
            <p14:sldId id="1516"/>
            <p14:sldId id="1487"/>
            <p14:sldId id="1515"/>
            <p14:sldId id="1490"/>
            <p14:sldId id="1491"/>
            <p14:sldId id="1506"/>
            <p14:sldId id="1520"/>
            <p14:sldId id="1518"/>
            <p14:sldId id="1507"/>
            <p14:sldId id="1495"/>
            <p14:sldId id="1521"/>
            <p14:sldId id="1514"/>
            <p14:sldId id="1508"/>
            <p14:sldId id="1509"/>
            <p14:sldId id="1510"/>
            <p14:sldId id="1497"/>
            <p14:sldId id="1498"/>
            <p14:sldId id="1524"/>
            <p14:sldId id="1525"/>
            <p14:sldId id="1502"/>
            <p14:sldId id="150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elley Slepp" initials="SS" lastIdx="2" clrIdx="0">
    <p:extLst>
      <p:ext uri="{19B8F6BF-5375-455C-9EA6-DF929625EA0E}">
        <p15:presenceInfo xmlns:p15="http://schemas.microsoft.com/office/powerpoint/2012/main" userId="S::sslepp@ulthp.com::00aa748b-aead-41a3-8c2c-ce1ef7c261f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56A5"/>
    <a:srgbClr val="1141AB"/>
    <a:srgbClr val="1346B9"/>
    <a:srgbClr val="319B23"/>
    <a:srgbClr val="6E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3EDE93-2F12-409E-BD6B-F2E3CBA4F879}" v="289" dt="2025-01-25T15:04:18.5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07" autoAdjust="0"/>
    <p:restoredTop sz="92127" autoAdjust="0"/>
  </p:normalViewPr>
  <p:slideViewPr>
    <p:cSldViewPr>
      <p:cViewPr varScale="1">
        <p:scale>
          <a:sx n="103" d="100"/>
          <a:sy n="103" d="100"/>
        </p:scale>
        <p:origin x="2274" y="102"/>
      </p:cViewPr>
      <p:guideLst>
        <p:guide orient="horz" pos="2160"/>
        <p:guide pos="2880"/>
      </p:guideLst>
    </p:cSldViewPr>
  </p:slideViewPr>
  <p:outlineViewPr>
    <p:cViewPr>
      <p:scale>
        <a:sx n="33" d="100"/>
        <a:sy n="33" d="100"/>
      </p:scale>
      <p:origin x="0" y="0"/>
    </p:cViewPr>
  </p:outlineViewPr>
  <p:notesTextViewPr>
    <p:cViewPr>
      <p:scale>
        <a:sx n="33" d="100"/>
        <a:sy n="33" d="100"/>
      </p:scale>
      <p:origin x="0" y="0"/>
    </p:cViewPr>
  </p:notesTextViewPr>
  <p:sorterViewPr>
    <p:cViewPr>
      <p:scale>
        <a:sx n="100" d="100"/>
        <a:sy n="100" d="100"/>
      </p:scale>
      <p:origin x="0" y="126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7662F4-8236-46F4-B6E7-37034FA65411}" type="doc">
      <dgm:prSet loTypeId="urn:microsoft.com/office/officeart/2008/layout/LinedList" loCatId="list" qsTypeId="urn:microsoft.com/office/officeart/2005/8/quickstyle/simple3" qsCatId="simple" csTypeId="urn:microsoft.com/office/officeart/2005/8/colors/accent1_2" csCatId="accent1" phldr="1"/>
      <dgm:spPr/>
      <dgm:t>
        <a:bodyPr/>
        <a:lstStyle/>
        <a:p>
          <a:endParaRPr lang="en-US"/>
        </a:p>
      </dgm:t>
    </dgm:pt>
    <dgm:pt modelId="{18344D67-D325-4DF7-8DF2-C86B30019D87}">
      <dgm:prSet custT="1"/>
      <dgm:spPr/>
      <dgm:t>
        <a:bodyPr/>
        <a:lstStyle/>
        <a:p>
          <a:r>
            <a:rPr lang="en-US" sz="1800" dirty="0">
              <a:latin typeface="Calibri Light" panose="020F0302020204030204" pitchFamily="34" charset="0"/>
              <a:cs typeface="Calibri Light" panose="020F0302020204030204" pitchFamily="34" charset="0"/>
            </a:rPr>
            <a:t>As provided under section 1859(f)(7) of the Social Security Act (the Act), every Medicare Special Needs Plan (SNP) must have a Model of Care (MOC) approved by the National Committee for Quality Assurance (NCQA). </a:t>
          </a:r>
        </a:p>
      </dgm:t>
    </dgm:pt>
    <dgm:pt modelId="{105F1E28-A01C-460A-AC40-CA77DED3E0BB}" type="parTrans" cxnId="{FEA745E9-BFA3-4DE6-B50F-704D70DF6881}">
      <dgm:prSet/>
      <dgm:spPr/>
      <dgm:t>
        <a:bodyPr/>
        <a:lstStyle/>
        <a:p>
          <a:endParaRPr lang="en-US"/>
        </a:p>
      </dgm:t>
    </dgm:pt>
    <dgm:pt modelId="{00B26450-7011-45E5-8374-7CEC04863193}" type="sibTrans" cxnId="{FEA745E9-BFA3-4DE6-B50F-704D70DF6881}">
      <dgm:prSet/>
      <dgm:spPr/>
      <dgm:t>
        <a:bodyPr/>
        <a:lstStyle/>
        <a:p>
          <a:endParaRPr lang="en-US"/>
        </a:p>
      </dgm:t>
    </dgm:pt>
    <dgm:pt modelId="{D7029919-7E01-4652-8368-4CADA208688E}">
      <dgm:prSet custT="1"/>
      <dgm:spPr/>
      <dgm:t>
        <a:bodyPr/>
        <a:lstStyle/>
        <a:p>
          <a:pPr>
            <a:spcAft>
              <a:spcPts val="1800"/>
            </a:spcAft>
          </a:pPr>
          <a:r>
            <a:rPr lang="en-US" sz="1800" kern="1200" dirty="0">
              <a:solidFill>
                <a:srgbClr val="2F2B20">
                  <a:hueOff val="0"/>
                  <a:satOff val="0"/>
                  <a:lumOff val="0"/>
                  <a:alphaOff val="0"/>
                </a:srgbClr>
              </a:solidFill>
              <a:latin typeface="Calibri Light" panose="020F0302020204030204" pitchFamily="34" charset="0"/>
              <a:ea typeface="+mn-ea"/>
              <a:cs typeface="Calibri Light" panose="020F0302020204030204" pitchFamily="34" charset="0"/>
            </a:rPr>
            <a:t>The MOC provides the basic framework under which the SNP will meet the needs of each of its enrollees. </a:t>
          </a:r>
        </a:p>
      </dgm:t>
    </dgm:pt>
    <dgm:pt modelId="{BEFA98A9-63C5-451E-8E08-301805177B36}" type="parTrans" cxnId="{C319434B-92FB-4157-AB8F-51DB3F64CA5C}">
      <dgm:prSet/>
      <dgm:spPr/>
      <dgm:t>
        <a:bodyPr/>
        <a:lstStyle/>
        <a:p>
          <a:endParaRPr lang="en-US"/>
        </a:p>
      </dgm:t>
    </dgm:pt>
    <dgm:pt modelId="{E6A4E934-E2C9-4015-8137-634E5AAEF737}" type="sibTrans" cxnId="{C319434B-92FB-4157-AB8F-51DB3F64CA5C}">
      <dgm:prSet/>
      <dgm:spPr/>
      <dgm:t>
        <a:bodyPr/>
        <a:lstStyle/>
        <a:p>
          <a:endParaRPr lang="en-US"/>
        </a:p>
      </dgm:t>
    </dgm:pt>
    <dgm:pt modelId="{D9F2D192-DB58-4C56-8291-DC021F7AF4FC}">
      <dgm:prSet custT="1"/>
      <dgm:spPr/>
      <dgm:t>
        <a:bodyPr/>
        <a:lstStyle/>
        <a:p>
          <a:r>
            <a:rPr lang="en-US" sz="1800" dirty="0">
              <a:latin typeface="Calibri Light" panose="020F0302020204030204" pitchFamily="34" charset="0"/>
              <a:cs typeface="Calibri Light" panose="020F0302020204030204" pitchFamily="34" charset="0"/>
            </a:rPr>
            <a:t>The MOC is a vital quality improvement tool and integral component for ensuring that the unique needs of each enrollee are identified by the SNP and addressed through the UHP’s care management practices.</a:t>
          </a:r>
        </a:p>
      </dgm:t>
    </dgm:pt>
    <dgm:pt modelId="{098F7081-D4EC-4A14-8B35-AC32031F908F}" type="parTrans" cxnId="{0F715B14-710D-4E7B-A104-E287A46BB4B9}">
      <dgm:prSet/>
      <dgm:spPr/>
      <dgm:t>
        <a:bodyPr/>
        <a:lstStyle/>
        <a:p>
          <a:endParaRPr lang="en-US"/>
        </a:p>
      </dgm:t>
    </dgm:pt>
    <dgm:pt modelId="{5069483A-7027-4803-8CB4-92CA76FAF65C}" type="sibTrans" cxnId="{0F715B14-710D-4E7B-A104-E287A46BB4B9}">
      <dgm:prSet/>
      <dgm:spPr/>
      <dgm:t>
        <a:bodyPr/>
        <a:lstStyle/>
        <a:p>
          <a:endParaRPr lang="en-US"/>
        </a:p>
      </dgm:t>
    </dgm:pt>
    <dgm:pt modelId="{B41F9360-63EE-46EA-A6B1-CDA7A0D26FA0}">
      <dgm:prSet custT="1"/>
      <dgm:spPr/>
      <dgm:t>
        <a:bodyPr/>
        <a:lstStyle/>
        <a:p>
          <a:r>
            <a:rPr lang="en-US" sz="1800" dirty="0">
              <a:latin typeface="Calibri Light" panose="020F0302020204030204" pitchFamily="34" charset="0"/>
              <a:cs typeface="Calibri Light" panose="020F0302020204030204" pitchFamily="34" charset="0"/>
            </a:rPr>
            <a:t>The MOC provides the foundation for promoting SNP quality, care management, and care coordination processes.</a:t>
          </a:r>
          <a:r>
            <a:rPr lang="en-US" sz="1200" dirty="0">
              <a:latin typeface="Calibri Light" panose="020F0302020204030204" pitchFamily="34" charset="0"/>
              <a:cs typeface="Calibri Light" panose="020F0302020204030204" pitchFamily="34" charset="0"/>
            </a:rPr>
            <a:t> (CMS.gov)</a:t>
          </a:r>
          <a:endParaRPr lang="en-US" sz="1800" dirty="0">
            <a:latin typeface="Calibri Light" panose="020F0302020204030204" pitchFamily="34" charset="0"/>
            <a:cs typeface="Calibri Light" panose="020F0302020204030204" pitchFamily="34" charset="0"/>
          </a:endParaRPr>
        </a:p>
      </dgm:t>
    </dgm:pt>
    <dgm:pt modelId="{D737B02D-8191-4A5C-9B6C-0BA5351CF0D1}" type="parTrans" cxnId="{2F2F05C3-369D-40FE-A815-C0B0A96957BF}">
      <dgm:prSet/>
      <dgm:spPr/>
      <dgm:t>
        <a:bodyPr/>
        <a:lstStyle/>
        <a:p>
          <a:endParaRPr lang="en-US"/>
        </a:p>
      </dgm:t>
    </dgm:pt>
    <dgm:pt modelId="{ED506668-125A-49B6-954E-5BB6F4804782}" type="sibTrans" cxnId="{2F2F05C3-369D-40FE-A815-C0B0A96957BF}">
      <dgm:prSet/>
      <dgm:spPr/>
      <dgm:t>
        <a:bodyPr/>
        <a:lstStyle/>
        <a:p>
          <a:endParaRPr lang="en-US"/>
        </a:p>
      </dgm:t>
    </dgm:pt>
    <dgm:pt modelId="{09469B93-C3D3-4CE7-BB7B-E9639E33E856}">
      <dgm:prSet custT="1"/>
      <dgm:spPr/>
      <dgm:t>
        <a:bodyPr/>
        <a:lstStyle/>
        <a:p>
          <a:r>
            <a:rPr lang="en-US" sz="1200" i="1" dirty="0"/>
            <a:t>(CMS.gov) https://www.cms.gov/medicare/enrollment-renewal/special-needs-plans/model-care</a:t>
          </a:r>
        </a:p>
      </dgm:t>
    </dgm:pt>
    <dgm:pt modelId="{076BC7A9-BBFC-475E-BAF9-7B8436BDF747}" type="parTrans" cxnId="{7176BC0A-F611-4CAD-8CF6-697F671B1710}">
      <dgm:prSet/>
      <dgm:spPr/>
      <dgm:t>
        <a:bodyPr/>
        <a:lstStyle/>
        <a:p>
          <a:endParaRPr lang="en-US"/>
        </a:p>
      </dgm:t>
    </dgm:pt>
    <dgm:pt modelId="{37B2C3E5-B99F-4D7E-8F02-A73116F878AE}" type="sibTrans" cxnId="{7176BC0A-F611-4CAD-8CF6-697F671B1710}">
      <dgm:prSet/>
      <dgm:spPr/>
      <dgm:t>
        <a:bodyPr/>
        <a:lstStyle/>
        <a:p>
          <a:endParaRPr lang="en-US"/>
        </a:p>
      </dgm:t>
    </dgm:pt>
    <dgm:pt modelId="{E0A4610B-BF0A-4727-BB49-647A74699FA5}" type="pres">
      <dgm:prSet presAssocID="{B77662F4-8236-46F4-B6E7-37034FA65411}" presName="vert0" presStyleCnt="0">
        <dgm:presLayoutVars>
          <dgm:dir/>
          <dgm:animOne val="branch"/>
          <dgm:animLvl val="lvl"/>
        </dgm:presLayoutVars>
      </dgm:prSet>
      <dgm:spPr/>
    </dgm:pt>
    <dgm:pt modelId="{EFE838FD-616E-4091-8CCB-F390A4EEEAB7}" type="pres">
      <dgm:prSet presAssocID="{18344D67-D325-4DF7-8DF2-C86B30019D87}" presName="thickLine" presStyleLbl="alignNode1" presStyleIdx="0" presStyleCnt="5"/>
      <dgm:spPr/>
    </dgm:pt>
    <dgm:pt modelId="{DD175E68-81A7-4177-9349-6582BD10280A}" type="pres">
      <dgm:prSet presAssocID="{18344D67-D325-4DF7-8DF2-C86B30019D87}" presName="horz1" presStyleCnt="0"/>
      <dgm:spPr/>
    </dgm:pt>
    <dgm:pt modelId="{F525A86F-8E9E-469A-BB03-18C9E94AD557}" type="pres">
      <dgm:prSet presAssocID="{18344D67-D325-4DF7-8DF2-C86B30019D87}" presName="tx1" presStyleLbl="revTx" presStyleIdx="0" presStyleCnt="5"/>
      <dgm:spPr/>
    </dgm:pt>
    <dgm:pt modelId="{5FF152E5-F8B0-4655-B2F1-F04B39328D68}" type="pres">
      <dgm:prSet presAssocID="{18344D67-D325-4DF7-8DF2-C86B30019D87}" presName="vert1" presStyleCnt="0"/>
      <dgm:spPr/>
    </dgm:pt>
    <dgm:pt modelId="{2B7F090B-3A29-4216-B7C7-BC4ED2866678}" type="pres">
      <dgm:prSet presAssocID="{D7029919-7E01-4652-8368-4CADA208688E}" presName="thickLine" presStyleLbl="alignNode1" presStyleIdx="1" presStyleCnt="5" custLinFactNeighborY="10992"/>
      <dgm:spPr/>
    </dgm:pt>
    <dgm:pt modelId="{08010578-4579-4105-805F-7E61B356823B}" type="pres">
      <dgm:prSet presAssocID="{D7029919-7E01-4652-8368-4CADA208688E}" presName="horz1" presStyleCnt="0"/>
      <dgm:spPr/>
    </dgm:pt>
    <dgm:pt modelId="{E0BE800A-4137-4385-B4BA-2B155C16D2B7}" type="pres">
      <dgm:prSet presAssocID="{D7029919-7E01-4652-8368-4CADA208688E}" presName="tx1" presStyleLbl="revTx" presStyleIdx="1" presStyleCnt="5" custScaleY="71679"/>
      <dgm:spPr/>
    </dgm:pt>
    <dgm:pt modelId="{412A77F7-298D-4AB9-B041-A0A12BC4B863}" type="pres">
      <dgm:prSet presAssocID="{D7029919-7E01-4652-8368-4CADA208688E}" presName="vert1" presStyleCnt="0"/>
      <dgm:spPr/>
    </dgm:pt>
    <dgm:pt modelId="{DFF9D00F-EEBD-42E0-B19E-9DDC054E3FAE}" type="pres">
      <dgm:prSet presAssocID="{D9F2D192-DB58-4C56-8291-DC021F7AF4FC}" presName="thickLine" presStyleLbl="alignNode1" presStyleIdx="2" presStyleCnt="5"/>
      <dgm:spPr/>
    </dgm:pt>
    <dgm:pt modelId="{574BD428-05C9-41E4-9EAA-5DC6C10372D4}" type="pres">
      <dgm:prSet presAssocID="{D9F2D192-DB58-4C56-8291-DC021F7AF4FC}" presName="horz1" presStyleCnt="0"/>
      <dgm:spPr/>
    </dgm:pt>
    <dgm:pt modelId="{3DEF4791-4A57-44DC-9ADC-AAEF0FAC0069}" type="pres">
      <dgm:prSet presAssocID="{D9F2D192-DB58-4C56-8291-DC021F7AF4FC}" presName="tx1" presStyleLbl="revTx" presStyleIdx="2" presStyleCnt="5"/>
      <dgm:spPr/>
    </dgm:pt>
    <dgm:pt modelId="{B536F8E4-6698-49B9-924A-AEA2B8B2FC4F}" type="pres">
      <dgm:prSet presAssocID="{D9F2D192-DB58-4C56-8291-DC021F7AF4FC}" presName="vert1" presStyleCnt="0"/>
      <dgm:spPr/>
    </dgm:pt>
    <dgm:pt modelId="{342B7C36-C1E4-4FA0-B456-2ABE887BE3F8}" type="pres">
      <dgm:prSet presAssocID="{B41F9360-63EE-46EA-A6B1-CDA7A0D26FA0}" presName="thickLine" presStyleLbl="alignNode1" presStyleIdx="3" presStyleCnt="5"/>
      <dgm:spPr/>
    </dgm:pt>
    <dgm:pt modelId="{4DA1BF9D-743B-4CA0-9D16-34484CDBC32F}" type="pres">
      <dgm:prSet presAssocID="{B41F9360-63EE-46EA-A6B1-CDA7A0D26FA0}" presName="horz1" presStyleCnt="0"/>
      <dgm:spPr/>
    </dgm:pt>
    <dgm:pt modelId="{3396E23A-507A-4AD1-8814-5B3D2CC85DBD}" type="pres">
      <dgm:prSet presAssocID="{B41F9360-63EE-46EA-A6B1-CDA7A0D26FA0}" presName="tx1" presStyleLbl="revTx" presStyleIdx="3" presStyleCnt="5"/>
      <dgm:spPr/>
    </dgm:pt>
    <dgm:pt modelId="{DB7767DD-D722-4CD2-8618-B14D659260FD}" type="pres">
      <dgm:prSet presAssocID="{B41F9360-63EE-46EA-A6B1-CDA7A0D26FA0}" presName="vert1" presStyleCnt="0"/>
      <dgm:spPr/>
    </dgm:pt>
    <dgm:pt modelId="{125C82BA-A603-4983-9586-BAA1C284A22A}" type="pres">
      <dgm:prSet presAssocID="{09469B93-C3D3-4CE7-BB7B-E9639E33E856}" presName="thickLine" presStyleLbl="alignNode1" presStyleIdx="4" presStyleCnt="5"/>
      <dgm:spPr/>
    </dgm:pt>
    <dgm:pt modelId="{724698AA-7556-430C-9D6E-86FEFC9878FE}" type="pres">
      <dgm:prSet presAssocID="{09469B93-C3D3-4CE7-BB7B-E9639E33E856}" presName="horz1" presStyleCnt="0"/>
      <dgm:spPr/>
    </dgm:pt>
    <dgm:pt modelId="{F834686F-8810-4DD2-8CFC-556F62471FCD}" type="pres">
      <dgm:prSet presAssocID="{09469B93-C3D3-4CE7-BB7B-E9639E33E856}" presName="tx1" presStyleLbl="revTx" presStyleIdx="4" presStyleCnt="5"/>
      <dgm:spPr/>
    </dgm:pt>
    <dgm:pt modelId="{D20A9FF9-4732-45AB-AEE4-0CEE7660C8E1}" type="pres">
      <dgm:prSet presAssocID="{09469B93-C3D3-4CE7-BB7B-E9639E33E856}" presName="vert1" presStyleCnt="0"/>
      <dgm:spPr/>
    </dgm:pt>
  </dgm:ptLst>
  <dgm:cxnLst>
    <dgm:cxn modelId="{7176BC0A-F611-4CAD-8CF6-697F671B1710}" srcId="{B77662F4-8236-46F4-B6E7-37034FA65411}" destId="{09469B93-C3D3-4CE7-BB7B-E9639E33E856}" srcOrd="4" destOrd="0" parTransId="{076BC7A9-BBFC-475E-BAF9-7B8436BDF747}" sibTransId="{37B2C3E5-B99F-4D7E-8F02-A73116F878AE}"/>
    <dgm:cxn modelId="{88279511-2C93-4A56-A747-76EACBCF7596}" type="presOf" srcId="{D9F2D192-DB58-4C56-8291-DC021F7AF4FC}" destId="{3DEF4791-4A57-44DC-9ADC-AAEF0FAC0069}" srcOrd="0" destOrd="0" presId="urn:microsoft.com/office/officeart/2008/layout/LinedList"/>
    <dgm:cxn modelId="{0F715B14-710D-4E7B-A104-E287A46BB4B9}" srcId="{B77662F4-8236-46F4-B6E7-37034FA65411}" destId="{D9F2D192-DB58-4C56-8291-DC021F7AF4FC}" srcOrd="2" destOrd="0" parTransId="{098F7081-D4EC-4A14-8B35-AC32031F908F}" sibTransId="{5069483A-7027-4803-8CB4-92CA76FAF65C}"/>
    <dgm:cxn modelId="{C319434B-92FB-4157-AB8F-51DB3F64CA5C}" srcId="{B77662F4-8236-46F4-B6E7-37034FA65411}" destId="{D7029919-7E01-4652-8368-4CADA208688E}" srcOrd="1" destOrd="0" parTransId="{BEFA98A9-63C5-451E-8E08-301805177B36}" sibTransId="{E6A4E934-E2C9-4015-8137-634E5AAEF737}"/>
    <dgm:cxn modelId="{3B231656-948C-4CDD-BDFA-AEF03B40E821}" type="presOf" srcId="{B41F9360-63EE-46EA-A6B1-CDA7A0D26FA0}" destId="{3396E23A-507A-4AD1-8814-5B3D2CC85DBD}" srcOrd="0" destOrd="0" presId="urn:microsoft.com/office/officeart/2008/layout/LinedList"/>
    <dgm:cxn modelId="{A456C796-1D98-4DB0-BF81-5BD0283336BA}" type="presOf" srcId="{B77662F4-8236-46F4-B6E7-37034FA65411}" destId="{E0A4610B-BF0A-4727-BB49-647A74699FA5}" srcOrd="0" destOrd="0" presId="urn:microsoft.com/office/officeart/2008/layout/LinedList"/>
    <dgm:cxn modelId="{6BB6F8AD-8E39-4A18-81EA-E5DA5F2506C2}" type="presOf" srcId="{18344D67-D325-4DF7-8DF2-C86B30019D87}" destId="{F525A86F-8E9E-469A-BB03-18C9E94AD557}" srcOrd="0" destOrd="0" presId="urn:microsoft.com/office/officeart/2008/layout/LinedList"/>
    <dgm:cxn modelId="{FC48A1BE-39CE-46D1-BEA4-65D8FF44B50D}" type="presOf" srcId="{09469B93-C3D3-4CE7-BB7B-E9639E33E856}" destId="{F834686F-8810-4DD2-8CFC-556F62471FCD}" srcOrd="0" destOrd="0" presId="urn:microsoft.com/office/officeart/2008/layout/LinedList"/>
    <dgm:cxn modelId="{2F2F05C3-369D-40FE-A815-C0B0A96957BF}" srcId="{B77662F4-8236-46F4-B6E7-37034FA65411}" destId="{B41F9360-63EE-46EA-A6B1-CDA7A0D26FA0}" srcOrd="3" destOrd="0" parTransId="{D737B02D-8191-4A5C-9B6C-0BA5351CF0D1}" sibTransId="{ED506668-125A-49B6-954E-5BB6F4804782}"/>
    <dgm:cxn modelId="{854F2EDB-598F-4DC9-8100-351ECD96336F}" type="presOf" srcId="{D7029919-7E01-4652-8368-4CADA208688E}" destId="{E0BE800A-4137-4385-B4BA-2B155C16D2B7}" srcOrd="0" destOrd="0" presId="urn:microsoft.com/office/officeart/2008/layout/LinedList"/>
    <dgm:cxn modelId="{FEA745E9-BFA3-4DE6-B50F-704D70DF6881}" srcId="{B77662F4-8236-46F4-B6E7-37034FA65411}" destId="{18344D67-D325-4DF7-8DF2-C86B30019D87}" srcOrd="0" destOrd="0" parTransId="{105F1E28-A01C-460A-AC40-CA77DED3E0BB}" sibTransId="{00B26450-7011-45E5-8374-7CEC04863193}"/>
    <dgm:cxn modelId="{12B94F88-7C3A-4467-A7CE-5D4C44DF7A6D}" type="presParOf" srcId="{E0A4610B-BF0A-4727-BB49-647A74699FA5}" destId="{EFE838FD-616E-4091-8CCB-F390A4EEEAB7}" srcOrd="0" destOrd="0" presId="urn:microsoft.com/office/officeart/2008/layout/LinedList"/>
    <dgm:cxn modelId="{D5913A04-FE7D-4D66-B51C-CE4DBF56C83C}" type="presParOf" srcId="{E0A4610B-BF0A-4727-BB49-647A74699FA5}" destId="{DD175E68-81A7-4177-9349-6582BD10280A}" srcOrd="1" destOrd="0" presId="urn:microsoft.com/office/officeart/2008/layout/LinedList"/>
    <dgm:cxn modelId="{21A4A55B-EB70-4D0A-A0AC-160110DC00FD}" type="presParOf" srcId="{DD175E68-81A7-4177-9349-6582BD10280A}" destId="{F525A86F-8E9E-469A-BB03-18C9E94AD557}" srcOrd="0" destOrd="0" presId="urn:microsoft.com/office/officeart/2008/layout/LinedList"/>
    <dgm:cxn modelId="{C691A0EF-F6CF-4C6E-9B2A-3375FE3FBAF4}" type="presParOf" srcId="{DD175E68-81A7-4177-9349-6582BD10280A}" destId="{5FF152E5-F8B0-4655-B2F1-F04B39328D68}" srcOrd="1" destOrd="0" presId="urn:microsoft.com/office/officeart/2008/layout/LinedList"/>
    <dgm:cxn modelId="{00CCE960-7B29-4557-A9E2-13501253B65E}" type="presParOf" srcId="{E0A4610B-BF0A-4727-BB49-647A74699FA5}" destId="{2B7F090B-3A29-4216-B7C7-BC4ED2866678}" srcOrd="2" destOrd="0" presId="urn:microsoft.com/office/officeart/2008/layout/LinedList"/>
    <dgm:cxn modelId="{CB6CD1B0-57B7-4BA1-8E10-D8C42A7A62F3}" type="presParOf" srcId="{E0A4610B-BF0A-4727-BB49-647A74699FA5}" destId="{08010578-4579-4105-805F-7E61B356823B}" srcOrd="3" destOrd="0" presId="urn:microsoft.com/office/officeart/2008/layout/LinedList"/>
    <dgm:cxn modelId="{1C66C59D-9DAB-4DA3-A927-3EF93DE207B2}" type="presParOf" srcId="{08010578-4579-4105-805F-7E61B356823B}" destId="{E0BE800A-4137-4385-B4BA-2B155C16D2B7}" srcOrd="0" destOrd="0" presId="urn:microsoft.com/office/officeart/2008/layout/LinedList"/>
    <dgm:cxn modelId="{4AECA583-E742-4236-9E74-3532253BB84B}" type="presParOf" srcId="{08010578-4579-4105-805F-7E61B356823B}" destId="{412A77F7-298D-4AB9-B041-A0A12BC4B863}" srcOrd="1" destOrd="0" presId="urn:microsoft.com/office/officeart/2008/layout/LinedList"/>
    <dgm:cxn modelId="{5DCF95FC-14D3-4C77-BA7C-1D2E36174ECD}" type="presParOf" srcId="{E0A4610B-BF0A-4727-BB49-647A74699FA5}" destId="{DFF9D00F-EEBD-42E0-B19E-9DDC054E3FAE}" srcOrd="4" destOrd="0" presId="urn:microsoft.com/office/officeart/2008/layout/LinedList"/>
    <dgm:cxn modelId="{7CB56BF9-A090-48FB-BE2E-8F83B2A36B63}" type="presParOf" srcId="{E0A4610B-BF0A-4727-BB49-647A74699FA5}" destId="{574BD428-05C9-41E4-9EAA-5DC6C10372D4}" srcOrd="5" destOrd="0" presId="urn:microsoft.com/office/officeart/2008/layout/LinedList"/>
    <dgm:cxn modelId="{793C53D5-F39E-4DB0-84CA-A3205C375A0F}" type="presParOf" srcId="{574BD428-05C9-41E4-9EAA-5DC6C10372D4}" destId="{3DEF4791-4A57-44DC-9ADC-AAEF0FAC0069}" srcOrd="0" destOrd="0" presId="urn:microsoft.com/office/officeart/2008/layout/LinedList"/>
    <dgm:cxn modelId="{643E3ED5-B011-407C-B850-E122C68E89E4}" type="presParOf" srcId="{574BD428-05C9-41E4-9EAA-5DC6C10372D4}" destId="{B536F8E4-6698-49B9-924A-AEA2B8B2FC4F}" srcOrd="1" destOrd="0" presId="urn:microsoft.com/office/officeart/2008/layout/LinedList"/>
    <dgm:cxn modelId="{2A0E7C1E-62E1-44E3-964C-0753B8025CD2}" type="presParOf" srcId="{E0A4610B-BF0A-4727-BB49-647A74699FA5}" destId="{342B7C36-C1E4-4FA0-B456-2ABE887BE3F8}" srcOrd="6" destOrd="0" presId="urn:microsoft.com/office/officeart/2008/layout/LinedList"/>
    <dgm:cxn modelId="{81F23FDF-1533-4A6E-AF90-CD12B6FE7E12}" type="presParOf" srcId="{E0A4610B-BF0A-4727-BB49-647A74699FA5}" destId="{4DA1BF9D-743B-4CA0-9D16-34484CDBC32F}" srcOrd="7" destOrd="0" presId="urn:microsoft.com/office/officeart/2008/layout/LinedList"/>
    <dgm:cxn modelId="{350DDAC3-4F1F-41DE-8871-60AC03EB215D}" type="presParOf" srcId="{4DA1BF9D-743B-4CA0-9D16-34484CDBC32F}" destId="{3396E23A-507A-4AD1-8814-5B3D2CC85DBD}" srcOrd="0" destOrd="0" presId="urn:microsoft.com/office/officeart/2008/layout/LinedList"/>
    <dgm:cxn modelId="{35F4AFFB-5E40-4203-A206-F44646EE1ECC}" type="presParOf" srcId="{4DA1BF9D-743B-4CA0-9D16-34484CDBC32F}" destId="{DB7767DD-D722-4CD2-8618-B14D659260FD}" srcOrd="1" destOrd="0" presId="urn:microsoft.com/office/officeart/2008/layout/LinedList"/>
    <dgm:cxn modelId="{7492AE51-E126-4F73-995E-304981AA8791}" type="presParOf" srcId="{E0A4610B-BF0A-4727-BB49-647A74699FA5}" destId="{125C82BA-A603-4983-9586-BAA1C284A22A}" srcOrd="8" destOrd="0" presId="urn:microsoft.com/office/officeart/2008/layout/LinedList"/>
    <dgm:cxn modelId="{03942763-7342-492B-BC3C-9A72BDC294C3}" type="presParOf" srcId="{E0A4610B-BF0A-4727-BB49-647A74699FA5}" destId="{724698AA-7556-430C-9D6E-86FEFC9878FE}" srcOrd="9" destOrd="0" presId="urn:microsoft.com/office/officeart/2008/layout/LinedList"/>
    <dgm:cxn modelId="{1D164EE8-F004-4443-AAF3-565B1CB36927}" type="presParOf" srcId="{724698AA-7556-430C-9D6E-86FEFC9878FE}" destId="{F834686F-8810-4DD2-8CFC-556F62471FCD}" srcOrd="0" destOrd="0" presId="urn:microsoft.com/office/officeart/2008/layout/LinedList"/>
    <dgm:cxn modelId="{90239421-DF33-4557-AD54-BE04FF386CF3}" type="presParOf" srcId="{724698AA-7556-430C-9D6E-86FEFC9878FE}" destId="{D20A9FF9-4732-45AB-AEE4-0CEE7660C8E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B31E3E3-25C6-4960-AA01-7636898E6E48}"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D41E702C-3F99-4B06-87A6-13D90ABBDBB4}">
      <dgm:prSet custT="1"/>
      <dgm:spPr/>
      <dgm:t>
        <a:bodyPr/>
        <a:lstStyle/>
        <a:p>
          <a:r>
            <a:rPr lang="en-US" sz="1800" dirty="0"/>
            <a:t>SNP MOCs must identify and describe the target population, including health and social factors, and unique characteristics of each SNP type.</a:t>
          </a:r>
        </a:p>
      </dgm:t>
    </dgm:pt>
    <dgm:pt modelId="{662276F0-FD1E-4506-BE30-6BEB497E2885}" type="parTrans" cxnId="{DDE089A9-CE42-4586-9973-FB839257A1E3}">
      <dgm:prSet/>
      <dgm:spPr/>
      <dgm:t>
        <a:bodyPr/>
        <a:lstStyle/>
        <a:p>
          <a:endParaRPr lang="en-US"/>
        </a:p>
      </dgm:t>
    </dgm:pt>
    <dgm:pt modelId="{CC6CFF58-3877-4F12-9686-10E3B1CDEED2}" type="sibTrans" cxnId="{DDE089A9-CE42-4586-9973-FB839257A1E3}">
      <dgm:prSet/>
      <dgm:spPr/>
      <dgm:t>
        <a:bodyPr/>
        <a:lstStyle/>
        <a:p>
          <a:endParaRPr lang="en-US"/>
        </a:p>
      </dgm:t>
    </dgm:pt>
    <dgm:pt modelId="{3F6E2F16-DEAD-491C-A9D1-8AC2435E378B}">
      <dgm:prSet custT="1"/>
      <dgm:spPr/>
      <dgm:t>
        <a:bodyPr/>
        <a:lstStyle/>
        <a:p>
          <a:r>
            <a:rPr lang="en-US" sz="1800" b="0" i="0" dirty="0"/>
            <a:t>Specifically, within the C-SNP, the most vulnerable members are those with one or more qualifying C-SNP diagnosis(es) in poor control, with any of the following factors or combination of factors: </a:t>
          </a:r>
          <a:endParaRPr lang="en-US" sz="1800" dirty="0"/>
        </a:p>
      </dgm:t>
    </dgm:pt>
    <dgm:pt modelId="{D272E50A-B14E-4A01-9253-A7EC668F535F}" type="parTrans" cxnId="{4567EF78-C24D-4193-A8C3-48588B23C509}">
      <dgm:prSet/>
      <dgm:spPr/>
      <dgm:t>
        <a:bodyPr/>
        <a:lstStyle/>
        <a:p>
          <a:endParaRPr lang="en-US"/>
        </a:p>
      </dgm:t>
    </dgm:pt>
    <dgm:pt modelId="{FCC56702-F254-4ACD-B000-61A2E46A3F4E}" type="sibTrans" cxnId="{4567EF78-C24D-4193-A8C3-48588B23C509}">
      <dgm:prSet/>
      <dgm:spPr/>
      <dgm:t>
        <a:bodyPr/>
        <a:lstStyle/>
        <a:p>
          <a:endParaRPr lang="en-US"/>
        </a:p>
      </dgm:t>
    </dgm:pt>
    <dgm:pt modelId="{4ACC29F1-67B0-4AB0-A3D0-8FB05DBD4DA0}">
      <dgm:prSet/>
      <dgm:spPr/>
      <dgm:t>
        <a:bodyPr/>
        <a:lstStyle/>
        <a:p>
          <a:endParaRPr lang="en-US" sz="1300"/>
        </a:p>
      </dgm:t>
    </dgm:pt>
    <dgm:pt modelId="{CDCE0012-6C50-4239-BE5C-8CAA6BC17581}" type="parTrans" cxnId="{193B20CB-0EE5-4A45-BD68-6224B34F54AA}">
      <dgm:prSet/>
      <dgm:spPr/>
      <dgm:t>
        <a:bodyPr/>
        <a:lstStyle/>
        <a:p>
          <a:endParaRPr lang="en-US"/>
        </a:p>
      </dgm:t>
    </dgm:pt>
    <dgm:pt modelId="{9C3C3C81-551C-4F60-86C4-659CD038F930}" type="sibTrans" cxnId="{193B20CB-0EE5-4A45-BD68-6224B34F54AA}">
      <dgm:prSet/>
      <dgm:spPr/>
      <dgm:t>
        <a:bodyPr/>
        <a:lstStyle/>
        <a:p>
          <a:endParaRPr lang="en-US"/>
        </a:p>
      </dgm:t>
    </dgm:pt>
    <dgm:pt modelId="{7B87CBB4-438C-423E-BD35-2BEB17AD82F2}">
      <dgm:prSet custT="1"/>
      <dgm:spPr/>
      <dgm:t>
        <a:bodyPr/>
        <a:lstStyle/>
        <a:p>
          <a:r>
            <a:rPr lang="en-US" sz="1400" b="0" i="0" dirty="0">
              <a:latin typeface="Calibri Light" panose="020F0302020204030204" pitchFamily="34" charset="0"/>
              <a:cs typeface="Calibri Light" panose="020F0302020204030204" pitchFamily="34" charset="0"/>
            </a:rPr>
            <a:t>Sedentary or debilitated lifestyle </a:t>
          </a:r>
          <a:endParaRPr lang="en-US" sz="1400" dirty="0">
            <a:latin typeface="Calibri Light" panose="020F0302020204030204" pitchFamily="34" charset="0"/>
            <a:cs typeface="Calibri Light" panose="020F0302020204030204" pitchFamily="34" charset="0"/>
          </a:endParaRPr>
        </a:p>
      </dgm:t>
    </dgm:pt>
    <dgm:pt modelId="{6FA25F34-0FE1-4CBA-8FD1-5127D766A114}" type="parTrans" cxnId="{92A840A3-9DC8-4935-B0DA-11DC4BB7FC58}">
      <dgm:prSet/>
      <dgm:spPr/>
      <dgm:t>
        <a:bodyPr/>
        <a:lstStyle/>
        <a:p>
          <a:endParaRPr lang="en-US"/>
        </a:p>
      </dgm:t>
    </dgm:pt>
    <dgm:pt modelId="{50512747-76F9-450E-8F93-3A0D46D8E283}" type="sibTrans" cxnId="{92A840A3-9DC8-4935-B0DA-11DC4BB7FC58}">
      <dgm:prSet/>
      <dgm:spPr/>
      <dgm:t>
        <a:bodyPr/>
        <a:lstStyle/>
        <a:p>
          <a:endParaRPr lang="en-US"/>
        </a:p>
      </dgm:t>
    </dgm:pt>
    <dgm:pt modelId="{67DBB720-1A50-4F20-A7D5-30B86E261CF8}">
      <dgm:prSet custT="1"/>
      <dgm:spPr/>
      <dgm:t>
        <a:bodyPr/>
        <a:lstStyle/>
        <a:p>
          <a:r>
            <a:rPr lang="en-US" sz="1400" b="0" i="0" dirty="0">
              <a:latin typeface="Calibri Light" panose="020F0302020204030204" pitchFamily="34" charset="0"/>
              <a:cs typeface="Calibri Light" panose="020F0302020204030204" pitchFamily="34" charset="0"/>
            </a:rPr>
            <a:t>Non-adherent to treatment plan </a:t>
          </a:r>
          <a:endParaRPr lang="en-US" sz="1400" dirty="0">
            <a:latin typeface="Calibri Light" panose="020F0302020204030204" pitchFamily="34" charset="0"/>
            <a:cs typeface="Calibri Light" panose="020F0302020204030204" pitchFamily="34" charset="0"/>
          </a:endParaRPr>
        </a:p>
      </dgm:t>
    </dgm:pt>
    <dgm:pt modelId="{03B7D140-22AC-4563-8A3B-6975D3ED0CF6}" type="parTrans" cxnId="{69E4F522-FCB8-4D18-8904-A206C7E7BF42}">
      <dgm:prSet/>
      <dgm:spPr/>
      <dgm:t>
        <a:bodyPr/>
        <a:lstStyle/>
        <a:p>
          <a:endParaRPr lang="en-US"/>
        </a:p>
      </dgm:t>
    </dgm:pt>
    <dgm:pt modelId="{891B169C-6B15-435C-B936-A90F5274CC54}" type="sibTrans" cxnId="{69E4F522-FCB8-4D18-8904-A206C7E7BF42}">
      <dgm:prSet/>
      <dgm:spPr/>
      <dgm:t>
        <a:bodyPr/>
        <a:lstStyle/>
        <a:p>
          <a:endParaRPr lang="en-US"/>
        </a:p>
      </dgm:t>
    </dgm:pt>
    <dgm:pt modelId="{0EF75454-30D7-461F-B61D-37F2042B26BF}">
      <dgm:prSet custT="1"/>
      <dgm:spPr/>
      <dgm:t>
        <a:bodyPr/>
        <a:lstStyle/>
        <a:p>
          <a:r>
            <a:rPr lang="en-US" sz="1400" dirty="0">
              <a:latin typeface="Calibri Light" panose="020F0302020204030204" pitchFamily="34" charset="0"/>
              <a:cs typeface="Calibri Light" panose="020F0302020204030204" pitchFamily="34" charset="0"/>
            </a:rPr>
            <a:t>U</a:t>
          </a:r>
          <a:r>
            <a:rPr lang="en-US" sz="1400" b="0" i="0" dirty="0">
              <a:latin typeface="Calibri Light" panose="020F0302020204030204" pitchFamily="34" charset="0"/>
              <a:cs typeface="Calibri Light" panose="020F0302020204030204" pitchFamily="34" charset="0"/>
            </a:rPr>
            <a:t>ncontrolled or poorly managed behavioral health conditions  </a:t>
          </a:r>
          <a:endParaRPr lang="en-US" sz="1400" dirty="0">
            <a:latin typeface="Calibri Light" panose="020F0302020204030204" pitchFamily="34" charset="0"/>
            <a:cs typeface="Calibri Light" panose="020F0302020204030204" pitchFamily="34" charset="0"/>
          </a:endParaRPr>
        </a:p>
      </dgm:t>
    </dgm:pt>
    <dgm:pt modelId="{84E0BCD1-D9B4-4B22-90EF-3B8159E608DF}" type="parTrans" cxnId="{A0BFD7BF-4823-4DBF-B447-7F686A15E402}">
      <dgm:prSet/>
      <dgm:spPr/>
      <dgm:t>
        <a:bodyPr/>
        <a:lstStyle/>
        <a:p>
          <a:endParaRPr lang="en-US"/>
        </a:p>
      </dgm:t>
    </dgm:pt>
    <dgm:pt modelId="{7AC619A7-F40C-4EE4-8610-06D7A8D308C9}" type="sibTrans" cxnId="{A0BFD7BF-4823-4DBF-B447-7F686A15E402}">
      <dgm:prSet/>
      <dgm:spPr/>
      <dgm:t>
        <a:bodyPr/>
        <a:lstStyle/>
        <a:p>
          <a:endParaRPr lang="en-US"/>
        </a:p>
      </dgm:t>
    </dgm:pt>
    <dgm:pt modelId="{A8F053BA-2FAF-42AD-A5D8-E913C0B84730}">
      <dgm:prSet custT="1"/>
      <dgm:spPr/>
      <dgm:t>
        <a:bodyPr/>
        <a:lstStyle/>
        <a:p>
          <a:r>
            <a:rPr lang="en-US" sz="1400" dirty="0">
              <a:latin typeface="Calibri Light" panose="020F0302020204030204" pitchFamily="34" charset="0"/>
              <a:cs typeface="Calibri Light" panose="020F0302020204030204" pitchFamily="34" charset="0"/>
            </a:rPr>
            <a:t>A</a:t>
          </a:r>
          <a:r>
            <a:rPr lang="en-US" sz="1400" b="0" i="0" dirty="0">
              <a:latin typeface="Calibri Light" panose="020F0302020204030204" pitchFamily="34" charset="0"/>
              <a:cs typeface="Calibri Light" panose="020F0302020204030204" pitchFamily="34" charset="0"/>
            </a:rPr>
            <a:t>dvanced age/frailty and solo living situation </a:t>
          </a:r>
          <a:endParaRPr lang="en-US" sz="1400" dirty="0">
            <a:latin typeface="Calibri Light" panose="020F0302020204030204" pitchFamily="34" charset="0"/>
            <a:cs typeface="Calibri Light" panose="020F0302020204030204" pitchFamily="34" charset="0"/>
          </a:endParaRPr>
        </a:p>
      </dgm:t>
    </dgm:pt>
    <dgm:pt modelId="{EB251E04-9094-487E-B95B-51D6975F345F}" type="parTrans" cxnId="{B59D3389-CB05-4C31-9B85-4D37D5A06C44}">
      <dgm:prSet/>
      <dgm:spPr/>
      <dgm:t>
        <a:bodyPr/>
        <a:lstStyle/>
        <a:p>
          <a:endParaRPr lang="en-US"/>
        </a:p>
      </dgm:t>
    </dgm:pt>
    <dgm:pt modelId="{C882998E-8300-40CD-8B83-3B183C81AF69}" type="sibTrans" cxnId="{B59D3389-CB05-4C31-9B85-4D37D5A06C44}">
      <dgm:prSet/>
      <dgm:spPr/>
      <dgm:t>
        <a:bodyPr/>
        <a:lstStyle/>
        <a:p>
          <a:endParaRPr lang="en-US"/>
        </a:p>
      </dgm:t>
    </dgm:pt>
    <dgm:pt modelId="{F8BF69A3-E8CE-4E9B-AB3E-378E9744353B}">
      <dgm:prSet custT="1"/>
      <dgm:spPr/>
      <dgm:t>
        <a:bodyPr/>
        <a:lstStyle/>
        <a:p>
          <a:r>
            <a:rPr lang="en-US" sz="1400" dirty="0">
              <a:latin typeface="Calibri Light" panose="020F0302020204030204" pitchFamily="34" charset="0"/>
              <a:cs typeface="Calibri Light" panose="020F0302020204030204" pitchFamily="34" charset="0"/>
            </a:rPr>
            <a:t>Limited or complete lack of social support system/caregiver </a:t>
          </a:r>
        </a:p>
      </dgm:t>
    </dgm:pt>
    <dgm:pt modelId="{0AFEB0E4-3F80-4B0D-97D8-FA81C7225800}" type="parTrans" cxnId="{F791A432-4EF0-4242-A06C-169489EABF87}">
      <dgm:prSet/>
      <dgm:spPr/>
      <dgm:t>
        <a:bodyPr/>
        <a:lstStyle/>
        <a:p>
          <a:endParaRPr lang="en-US"/>
        </a:p>
      </dgm:t>
    </dgm:pt>
    <dgm:pt modelId="{EE4D8D61-A8C3-4F94-AD31-853AF363064D}" type="sibTrans" cxnId="{F791A432-4EF0-4242-A06C-169489EABF87}">
      <dgm:prSet/>
      <dgm:spPr/>
      <dgm:t>
        <a:bodyPr/>
        <a:lstStyle/>
        <a:p>
          <a:endParaRPr lang="en-US"/>
        </a:p>
      </dgm:t>
    </dgm:pt>
    <dgm:pt modelId="{D01063A5-8000-48D8-A54B-512BF94A19CC}">
      <dgm:prSet custT="1"/>
      <dgm:spPr/>
      <dgm:t>
        <a:bodyPr/>
        <a:lstStyle/>
        <a:p>
          <a:r>
            <a:rPr lang="en-US" sz="1400" b="0" i="0" dirty="0">
              <a:latin typeface="Calibri Light" panose="020F0302020204030204" pitchFamily="34" charset="0"/>
              <a:cs typeface="Calibri Light" panose="020F0302020204030204" pitchFamily="34" charset="0"/>
            </a:rPr>
            <a:t>Inadequate housing/transportation  </a:t>
          </a:r>
          <a:endParaRPr lang="en-US" sz="1400" dirty="0">
            <a:latin typeface="Calibri Light" panose="020F0302020204030204" pitchFamily="34" charset="0"/>
            <a:cs typeface="Calibri Light" panose="020F0302020204030204" pitchFamily="34" charset="0"/>
          </a:endParaRPr>
        </a:p>
      </dgm:t>
    </dgm:pt>
    <dgm:pt modelId="{735D7A63-5C61-406F-BEFD-6227BFEFA8AD}" type="parTrans" cxnId="{A1564C98-B3D5-4E46-88EC-80D4899C8CFD}">
      <dgm:prSet/>
      <dgm:spPr/>
      <dgm:t>
        <a:bodyPr/>
        <a:lstStyle/>
        <a:p>
          <a:endParaRPr lang="en-US"/>
        </a:p>
      </dgm:t>
    </dgm:pt>
    <dgm:pt modelId="{302C4E22-DDDB-47BE-BA70-E58E9022DA4D}" type="sibTrans" cxnId="{A1564C98-B3D5-4E46-88EC-80D4899C8CFD}">
      <dgm:prSet/>
      <dgm:spPr/>
      <dgm:t>
        <a:bodyPr/>
        <a:lstStyle/>
        <a:p>
          <a:endParaRPr lang="en-US"/>
        </a:p>
      </dgm:t>
    </dgm:pt>
    <dgm:pt modelId="{7FC77AD8-3690-45D7-AF73-44221952FE54}">
      <dgm:prSet custT="1"/>
      <dgm:spPr/>
      <dgm:t>
        <a:bodyPr/>
        <a:lstStyle/>
        <a:p>
          <a:r>
            <a:rPr lang="en-US" sz="1400">
              <a:latin typeface="Calibri Light" panose="020F0302020204030204" pitchFamily="34" charset="0"/>
              <a:cs typeface="Calibri Light" panose="020F0302020204030204" pitchFamily="34" charset="0"/>
            </a:rPr>
            <a:t>L</a:t>
          </a:r>
          <a:r>
            <a:rPr lang="en-US" sz="1400" b="0" i="0">
              <a:latin typeface="Calibri Light" panose="020F0302020204030204" pitchFamily="34" charset="0"/>
              <a:cs typeface="Calibri Light" panose="020F0302020204030204" pitchFamily="34" charset="0"/>
            </a:rPr>
            <a:t>ow health literacy </a:t>
          </a:r>
          <a:endParaRPr lang="en-US" sz="1400">
            <a:latin typeface="Calibri Light" panose="020F0302020204030204" pitchFamily="34" charset="0"/>
            <a:cs typeface="Calibri Light" panose="020F0302020204030204" pitchFamily="34" charset="0"/>
          </a:endParaRPr>
        </a:p>
      </dgm:t>
    </dgm:pt>
    <dgm:pt modelId="{68203C21-25EF-4BB0-A326-EC49B6FC6763}" type="parTrans" cxnId="{FC97A571-82C2-44B5-A221-F412C27D5E11}">
      <dgm:prSet/>
      <dgm:spPr/>
      <dgm:t>
        <a:bodyPr/>
        <a:lstStyle/>
        <a:p>
          <a:endParaRPr lang="en-US"/>
        </a:p>
      </dgm:t>
    </dgm:pt>
    <dgm:pt modelId="{A3DA3D79-DD41-4ABE-8E47-DB2C19EE6573}" type="sibTrans" cxnId="{FC97A571-82C2-44B5-A221-F412C27D5E11}">
      <dgm:prSet/>
      <dgm:spPr/>
      <dgm:t>
        <a:bodyPr/>
        <a:lstStyle/>
        <a:p>
          <a:endParaRPr lang="en-US"/>
        </a:p>
      </dgm:t>
    </dgm:pt>
    <dgm:pt modelId="{9DB74DFF-99BC-4018-BCED-DBCFD398527C}">
      <dgm:prSet custT="1"/>
      <dgm:spPr/>
      <dgm:t>
        <a:bodyPr/>
        <a:lstStyle/>
        <a:p>
          <a:r>
            <a:rPr lang="en-US" sz="1400" dirty="0">
              <a:latin typeface="Calibri Light" panose="020F0302020204030204" pitchFamily="34" charset="0"/>
              <a:cs typeface="Calibri Light" panose="020F0302020204030204" pitchFamily="34" charset="0"/>
            </a:rPr>
            <a:t>Low socioeconomic status </a:t>
          </a:r>
        </a:p>
      </dgm:t>
    </dgm:pt>
    <dgm:pt modelId="{EFDD710C-C4C8-4320-B999-F603C27C8983}" type="parTrans" cxnId="{F8E1A09A-0829-41B7-B856-F5B8C6B34202}">
      <dgm:prSet/>
      <dgm:spPr/>
      <dgm:t>
        <a:bodyPr/>
        <a:lstStyle/>
        <a:p>
          <a:endParaRPr lang="en-US"/>
        </a:p>
      </dgm:t>
    </dgm:pt>
    <dgm:pt modelId="{1211C553-FEE5-430C-9E98-D96D758F2DA4}" type="sibTrans" cxnId="{F8E1A09A-0829-41B7-B856-F5B8C6B34202}">
      <dgm:prSet/>
      <dgm:spPr/>
      <dgm:t>
        <a:bodyPr/>
        <a:lstStyle/>
        <a:p>
          <a:endParaRPr lang="en-US"/>
        </a:p>
      </dgm:t>
    </dgm:pt>
    <dgm:pt modelId="{5D1065CB-4606-40B2-8448-EB2735E4D2B6}">
      <dgm:prSet custT="1"/>
      <dgm:spPr/>
      <dgm:t>
        <a:bodyPr/>
        <a:lstStyle/>
        <a:p>
          <a:r>
            <a:rPr lang="en-US" sz="1400" dirty="0">
              <a:latin typeface="Calibri Light" panose="020F0302020204030204" pitchFamily="34" charset="0"/>
              <a:cs typeface="Calibri Light" panose="020F0302020204030204" pitchFamily="34" charset="0"/>
            </a:rPr>
            <a:t>L</a:t>
          </a:r>
          <a:r>
            <a:rPr lang="en-US" sz="1400" b="0" i="0" dirty="0">
              <a:latin typeface="Calibri Light" panose="020F0302020204030204" pitchFamily="34" charset="0"/>
              <a:cs typeface="Calibri Light" panose="020F0302020204030204" pitchFamily="34" charset="0"/>
            </a:rPr>
            <a:t>ow English language proficiency  </a:t>
          </a:r>
          <a:endParaRPr lang="en-US" sz="1400" dirty="0">
            <a:latin typeface="Calibri Light" panose="020F0302020204030204" pitchFamily="34" charset="0"/>
            <a:cs typeface="Calibri Light" panose="020F0302020204030204" pitchFamily="34" charset="0"/>
          </a:endParaRPr>
        </a:p>
      </dgm:t>
    </dgm:pt>
    <dgm:pt modelId="{301130EA-7E21-4757-AF03-D51B9049AEF2}" type="parTrans" cxnId="{AB8C82EF-809B-4165-B9E4-4BEA9223E59C}">
      <dgm:prSet/>
      <dgm:spPr/>
      <dgm:t>
        <a:bodyPr/>
        <a:lstStyle/>
        <a:p>
          <a:endParaRPr lang="en-US"/>
        </a:p>
      </dgm:t>
    </dgm:pt>
    <dgm:pt modelId="{8608A548-E2B1-4009-B7A9-F38E6698D795}" type="sibTrans" cxnId="{AB8C82EF-809B-4165-B9E4-4BEA9223E59C}">
      <dgm:prSet/>
      <dgm:spPr/>
      <dgm:t>
        <a:bodyPr/>
        <a:lstStyle/>
        <a:p>
          <a:endParaRPr lang="en-US"/>
        </a:p>
      </dgm:t>
    </dgm:pt>
    <dgm:pt modelId="{0E0264AD-F154-401E-B45E-EB6AD13A9D39}">
      <dgm:prSet custT="1"/>
      <dgm:spPr/>
      <dgm:t>
        <a:bodyPr/>
        <a:lstStyle/>
        <a:p>
          <a:r>
            <a:rPr lang="en-US" sz="1400" dirty="0">
              <a:latin typeface="Calibri Light" panose="020F0302020204030204" pitchFamily="34" charset="0"/>
              <a:cs typeface="Calibri Light" panose="020F0302020204030204" pitchFamily="34" charset="0"/>
            </a:rPr>
            <a:t>V</a:t>
          </a:r>
          <a:r>
            <a:rPr lang="en-US" sz="1400" b="0" i="0" dirty="0">
              <a:latin typeface="Calibri Light" panose="020F0302020204030204" pitchFamily="34" charset="0"/>
              <a:cs typeface="Calibri Light" panose="020F0302020204030204" pitchFamily="34" charset="0"/>
            </a:rPr>
            <a:t>isual problems </a:t>
          </a:r>
          <a:endParaRPr lang="en-US" sz="1400" dirty="0">
            <a:latin typeface="Calibri Light" panose="020F0302020204030204" pitchFamily="34" charset="0"/>
            <a:cs typeface="Calibri Light" panose="020F0302020204030204" pitchFamily="34" charset="0"/>
          </a:endParaRPr>
        </a:p>
      </dgm:t>
    </dgm:pt>
    <dgm:pt modelId="{FD26E2FE-7E80-41EC-91D0-FB76C30A0C8D}" type="parTrans" cxnId="{0BC2E7A0-C156-4226-BE6C-8EE8C029D2FE}">
      <dgm:prSet/>
      <dgm:spPr/>
      <dgm:t>
        <a:bodyPr/>
        <a:lstStyle/>
        <a:p>
          <a:endParaRPr lang="en-US"/>
        </a:p>
      </dgm:t>
    </dgm:pt>
    <dgm:pt modelId="{6FE5381B-2D7E-4625-A69D-FBFFA378534A}" type="sibTrans" cxnId="{0BC2E7A0-C156-4226-BE6C-8EE8C029D2FE}">
      <dgm:prSet/>
      <dgm:spPr/>
      <dgm:t>
        <a:bodyPr/>
        <a:lstStyle/>
        <a:p>
          <a:endParaRPr lang="en-US"/>
        </a:p>
      </dgm:t>
    </dgm:pt>
    <dgm:pt modelId="{92B2D892-A321-4986-B313-B4ECF2C77B4F}">
      <dgm:prSet custT="1"/>
      <dgm:spPr/>
      <dgm:t>
        <a:bodyPr/>
        <a:lstStyle/>
        <a:p>
          <a:r>
            <a:rPr lang="en-US" sz="1400" dirty="0">
              <a:latin typeface="Calibri Light" panose="020F0302020204030204" pitchFamily="34" charset="0"/>
              <a:cs typeface="Calibri Light" panose="020F0302020204030204" pitchFamily="34" charset="0"/>
            </a:rPr>
            <a:t>H</a:t>
          </a:r>
          <a:r>
            <a:rPr lang="en-US" sz="1400" b="0" i="0" dirty="0">
              <a:latin typeface="Calibri Light" panose="020F0302020204030204" pitchFamily="34" charset="0"/>
              <a:cs typeface="Calibri Light" panose="020F0302020204030204" pitchFamily="34" charset="0"/>
            </a:rPr>
            <a:t>earing problems  </a:t>
          </a:r>
          <a:endParaRPr lang="en-US" sz="1400" dirty="0">
            <a:latin typeface="Calibri Light" panose="020F0302020204030204" pitchFamily="34" charset="0"/>
            <a:cs typeface="Calibri Light" panose="020F0302020204030204" pitchFamily="34" charset="0"/>
          </a:endParaRPr>
        </a:p>
      </dgm:t>
    </dgm:pt>
    <dgm:pt modelId="{7C21158C-A34C-4A3E-926C-04C6EAD50A55}" type="parTrans" cxnId="{5822B50C-5435-4BCA-B618-1F965270550C}">
      <dgm:prSet/>
      <dgm:spPr/>
      <dgm:t>
        <a:bodyPr/>
        <a:lstStyle/>
        <a:p>
          <a:endParaRPr lang="en-US"/>
        </a:p>
      </dgm:t>
    </dgm:pt>
    <dgm:pt modelId="{9B32A331-AB6F-46AD-B17A-CD88574591FE}" type="sibTrans" cxnId="{5822B50C-5435-4BCA-B618-1F965270550C}">
      <dgm:prSet/>
      <dgm:spPr/>
      <dgm:t>
        <a:bodyPr/>
        <a:lstStyle/>
        <a:p>
          <a:endParaRPr lang="en-US"/>
        </a:p>
      </dgm:t>
    </dgm:pt>
    <dgm:pt modelId="{54B39CC8-245A-4BFC-A0CF-9D18AC42BDE5}">
      <dgm:prSet custT="1"/>
      <dgm:spPr/>
      <dgm:t>
        <a:bodyPr/>
        <a:lstStyle/>
        <a:p>
          <a:r>
            <a:rPr lang="en-US" sz="1400" dirty="0">
              <a:latin typeface="Calibri Light" panose="020F0302020204030204" pitchFamily="34" charset="0"/>
              <a:cs typeface="Calibri Light" panose="020F0302020204030204" pitchFamily="34" charset="0"/>
            </a:rPr>
            <a:t>S</a:t>
          </a:r>
          <a:r>
            <a:rPr lang="en-US" sz="1400" b="0" i="0" dirty="0">
              <a:latin typeface="Calibri Light" panose="020F0302020204030204" pitchFamily="34" charset="0"/>
              <a:cs typeface="Calibri Light" panose="020F0302020204030204" pitchFamily="34" charset="0"/>
            </a:rPr>
            <a:t>hort and long-term memory deficits </a:t>
          </a:r>
          <a:endParaRPr lang="en-US" sz="1400" dirty="0">
            <a:latin typeface="Calibri Light" panose="020F0302020204030204" pitchFamily="34" charset="0"/>
            <a:cs typeface="Calibri Light" panose="020F0302020204030204" pitchFamily="34" charset="0"/>
          </a:endParaRPr>
        </a:p>
      </dgm:t>
    </dgm:pt>
    <dgm:pt modelId="{CFA80A75-44AE-44A6-8DF5-B5FD71FE4F8E}" type="parTrans" cxnId="{3A38CD5F-0ED9-4458-8FF2-3A8A9AAB01A4}">
      <dgm:prSet/>
      <dgm:spPr/>
      <dgm:t>
        <a:bodyPr/>
        <a:lstStyle/>
        <a:p>
          <a:endParaRPr lang="en-US"/>
        </a:p>
      </dgm:t>
    </dgm:pt>
    <dgm:pt modelId="{A496D54B-6CF5-4571-A351-9CB43BED237A}" type="sibTrans" cxnId="{3A38CD5F-0ED9-4458-8FF2-3A8A9AAB01A4}">
      <dgm:prSet/>
      <dgm:spPr/>
      <dgm:t>
        <a:bodyPr/>
        <a:lstStyle/>
        <a:p>
          <a:endParaRPr lang="en-US"/>
        </a:p>
      </dgm:t>
    </dgm:pt>
    <dgm:pt modelId="{FB637FB6-8F6C-45F5-94C6-400C44C12167}">
      <dgm:prSet custT="1"/>
      <dgm:spPr/>
      <dgm:t>
        <a:bodyPr/>
        <a:lstStyle/>
        <a:p>
          <a:r>
            <a:rPr lang="en-US" sz="1400" dirty="0">
              <a:latin typeface="Calibri Light" panose="020F0302020204030204" pitchFamily="34" charset="0"/>
              <a:cs typeface="Calibri Light" panose="020F0302020204030204" pitchFamily="34" charset="0"/>
            </a:rPr>
            <a:t>Excessive</a:t>
          </a:r>
          <a:r>
            <a:rPr lang="en-US" sz="1400" b="0" i="0" dirty="0">
              <a:latin typeface="Calibri Light" panose="020F0302020204030204" pitchFamily="34" charset="0"/>
              <a:cs typeface="Calibri Light" panose="020F0302020204030204" pitchFamily="34" charset="0"/>
            </a:rPr>
            <a:t> or inappropriate use of hospitalization and/or ER visits </a:t>
          </a:r>
          <a:endParaRPr lang="en-US" sz="1300" dirty="0">
            <a:latin typeface="Calibri Light" panose="020F0302020204030204" pitchFamily="34" charset="0"/>
            <a:cs typeface="Calibri Light" panose="020F0302020204030204" pitchFamily="34" charset="0"/>
          </a:endParaRPr>
        </a:p>
      </dgm:t>
    </dgm:pt>
    <dgm:pt modelId="{2808C696-9ED8-455C-A6F3-7A109880EF58}" type="parTrans" cxnId="{6522953D-2375-4546-947B-BFD76C7F982F}">
      <dgm:prSet/>
      <dgm:spPr/>
      <dgm:t>
        <a:bodyPr/>
        <a:lstStyle/>
        <a:p>
          <a:endParaRPr lang="en-US"/>
        </a:p>
      </dgm:t>
    </dgm:pt>
    <dgm:pt modelId="{FA523AF7-35CA-4883-8393-254A0C86CF3B}" type="sibTrans" cxnId="{6522953D-2375-4546-947B-BFD76C7F982F}">
      <dgm:prSet/>
      <dgm:spPr/>
      <dgm:t>
        <a:bodyPr/>
        <a:lstStyle/>
        <a:p>
          <a:endParaRPr lang="en-US"/>
        </a:p>
      </dgm:t>
    </dgm:pt>
    <dgm:pt modelId="{285F3CE3-AF4C-4779-87AC-5AB8336B9616}" type="pres">
      <dgm:prSet presAssocID="{5B31E3E3-25C6-4960-AA01-7636898E6E48}" presName="linear" presStyleCnt="0">
        <dgm:presLayoutVars>
          <dgm:animLvl val="lvl"/>
          <dgm:resizeHandles val="exact"/>
        </dgm:presLayoutVars>
      </dgm:prSet>
      <dgm:spPr/>
    </dgm:pt>
    <dgm:pt modelId="{F717AF2A-ACAD-4339-912E-0C14DF35DA17}" type="pres">
      <dgm:prSet presAssocID="{D41E702C-3F99-4B06-87A6-13D90ABBDBB4}" presName="parentText" presStyleLbl="node1" presStyleIdx="0" presStyleCnt="2">
        <dgm:presLayoutVars>
          <dgm:chMax val="0"/>
          <dgm:bulletEnabled val="1"/>
        </dgm:presLayoutVars>
      </dgm:prSet>
      <dgm:spPr/>
    </dgm:pt>
    <dgm:pt modelId="{7193A1DA-1488-47E9-9023-10A021DA7C12}" type="pres">
      <dgm:prSet presAssocID="{CC6CFF58-3877-4F12-9686-10E3B1CDEED2}" presName="spacer" presStyleCnt="0"/>
      <dgm:spPr/>
    </dgm:pt>
    <dgm:pt modelId="{002E44C5-B0CC-4FD6-A6DA-7C072827C70A}" type="pres">
      <dgm:prSet presAssocID="{3F6E2F16-DEAD-491C-A9D1-8AC2435E378B}" presName="parentText" presStyleLbl="node1" presStyleIdx="1" presStyleCnt="2">
        <dgm:presLayoutVars>
          <dgm:chMax val="0"/>
          <dgm:bulletEnabled val="1"/>
        </dgm:presLayoutVars>
      </dgm:prSet>
      <dgm:spPr/>
    </dgm:pt>
    <dgm:pt modelId="{D19553DB-05A1-457E-887F-9A3A2C1412E5}" type="pres">
      <dgm:prSet presAssocID="{3F6E2F16-DEAD-491C-A9D1-8AC2435E378B}" presName="childText" presStyleLbl="revTx" presStyleIdx="0" presStyleCnt="1">
        <dgm:presLayoutVars>
          <dgm:bulletEnabled val="1"/>
        </dgm:presLayoutVars>
      </dgm:prSet>
      <dgm:spPr/>
    </dgm:pt>
  </dgm:ptLst>
  <dgm:cxnLst>
    <dgm:cxn modelId="{5822B50C-5435-4BCA-B618-1F965270550C}" srcId="{4ACC29F1-67B0-4AB0-A3D0-8FB05DBD4DA0}" destId="{92B2D892-A321-4986-B313-B4ECF2C77B4F}" srcOrd="10" destOrd="0" parTransId="{7C21158C-A34C-4A3E-926C-04C6EAD50A55}" sibTransId="{9B32A331-AB6F-46AD-B17A-CD88574591FE}"/>
    <dgm:cxn modelId="{69E4F522-FCB8-4D18-8904-A206C7E7BF42}" srcId="{4ACC29F1-67B0-4AB0-A3D0-8FB05DBD4DA0}" destId="{67DBB720-1A50-4F20-A7D5-30B86E261CF8}" srcOrd="1" destOrd="0" parTransId="{03B7D140-22AC-4563-8A3B-6975D3ED0CF6}" sibTransId="{891B169C-6B15-435C-B936-A90F5274CC54}"/>
    <dgm:cxn modelId="{AFDFA52F-5745-42E5-B345-0AFC67676D37}" type="presOf" srcId="{92B2D892-A321-4986-B313-B4ECF2C77B4F}" destId="{D19553DB-05A1-457E-887F-9A3A2C1412E5}" srcOrd="0" destOrd="11" presId="urn:microsoft.com/office/officeart/2005/8/layout/vList2"/>
    <dgm:cxn modelId="{7AC27F30-9413-4F8B-A5F8-C6E59D20EEB8}" type="presOf" srcId="{0E0264AD-F154-401E-B45E-EB6AD13A9D39}" destId="{D19553DB-05A1-457E-887F-9A3A2C1412E5}" srcOrd="0" destOrd="10" presId="urn:microsoft.com/office/officeart/2005/8/layout/vList2"/>
    <dgm:cxn modelId="{F791A432-4EF0-4242-A06C-169489EABF87}" srcId="{4ACC29F1-67B0-4AB0-A3D0-8FB05DBD4DA0}" destId="{F8BF69A3-E8CE-4E9B-AB3E-378E9744353B}" srcOrd="4" destOrd="0" parTransId="{0AFEB0E4-3F80-4B0D-97D8-FA81C7225800}" sibTransId="{EE4D8D61-A8C3-4F94-AD31-853AF363064D}"/>
    <dgm:cxn modelId="{EAAFBA35-15A3-404A-8967-35AB6A6666DF}" type="presOf" srcId="{0EF75454-30D7-461F-B61D-37F2042B26BF}" destId="{D19553DB-05A1-457E-887F-9A3A2C1412E5}" srcOrd="0" destOrd="3" presId="urn:microsoft.com/office/officeart/2005/8/layout/vList2"/>
    <dgm:cxn modelId="{6522953D-2375-4546-947B-BFD76C7F982F}" srcId="{4ACC29F1-67B0-4AB0-A3D0-8FB05DBD4DA0}" destId="{FB637FB6-8F6C-45F5-94C6-400C44C12167}" srcOrd="12" destOrd="0" parTransId="{2808C696-9ED8-455C-A6F3-7A109880EF58}" sibTransId="{FA523AF7-35CA-4883-8393-254A0C86CF3B}"/>
    <dgm:cxn modelId="{19588F3E-33DA-4777-96DD-F6AB5F16E2EA}" type="presOf" srcId="{9DB74DFF-99BC-4018-BCED-DBCFD398527C}" destId="{D19553DB-05A1-457E-887F-9A3A2C1412E5}" srcOrd="0" destOrd="8" presId="urn:microsoft.com/office/officeart/2005/8/layout/vList2"/>
    <dgm:cxn modelId="{3A38CD5F-0ED9-4458-8FF2-3A8A9AAB01A4}" srcId="{4ACC29F1-67B0-4AB0-A3D0-8FB05DBD4DA0}" destId="{54B39CC8-245A-4BFC-A0CF-9D18AC42BDE5}" srcOrd="11" destOrd="0" parTransId="{CFA80A75-44AE-44A6-8DF5-B5FD71FE4F8E}" sibTransId="{A496D54B-6CF5-4571-A351-9CB43BED237A}"/>
    <dgm:cxn modelId="{316FB946-FC4B-4703-8339-819BB795AEDC}" type="presOf" srcId="{A8F053BA-2FAF-42AD-A5D8-E913C0B84730}" destId="{D19553DB-05A1-457E-887F-9A3A2C1412E5}" srcOrd="0" destOrd="4" presId="urn:microsoft.com/office/officeart/2005/8/layout/vList2"/>
    <dgm:cxn modelId="{5105EA6C-79E6-4D7A-B1F8-072E0E569C32}" type="presOf" srcId="{67DBB720-1A50-4F20-A7D5-30B86E261CF8}" destId="{D19553DB-05A1-457E-887F-9A3A2C1412E5}" srcOrd="0" destOrd="2" presId="urn:microsoft.com/office/officeart/2005/8/layout/vList2"/>
    <dgm:cxn modelId="{DB8C9F6D-03DE-4D9B-AEBE-C638CC94CF07}" type="presOf" srcId="{4ACC29F1-67B0-4AB0-A3D0-8FB05DBD4DA0}" destId="{D19553DB-05A1-457E-887F-9A3A2C1412E5}" srcOrd="0" destOrd="0" presId="urn:microsoft.com/office/officeart/2005/8/layout/vList2"/>
    <dgm:cxn modelId="{82262D70-AA50-45AB-890F-8DF156537D05}" type="presOf" srcId="{FB637FB6-8F6C-45F5-94C6-400C44C12167}" destId="{D19553DB-05A1-457E-887F-9A3A2C1412E5}" srcOrd="0" destOrd="13" presId="urn:microsoft.com/office/officeart/2005/8/layout/vList2"/>
    <dgm:cxn modelId="{FC97A571-82C2-44B5-A221-F412C27D5E11}" srcId="{4ACC29F1-67B0-4AB0-A3D0-8FB05DBD4DA0}" destId="{7FC77AD8-3690-45D7-AF73-44221952FE54}" srcOrd="6" destOrd="0" parTransId="{68203C21-25EF-4BB0-A326-EC49B6FC6763}" sibTransId="{A3DA3D79-DD41-4ABE-8E47-DB2C19EE6573}"/>
    <dgm:cxn modelId="{9B27E456-3B14-4A75-8224-9AB8FB43AFE9}" type="presOf" srcId="{3F6E2F16-DEAD-491C-A9D1-8AC2435E378B}" destId="{002E44C5-B0CC-4FD6-A6DA-7C072827C70A}" srcOrd="0" destOrd="0" presId="urn:microsoft.com/office/officeart/2005/8/layout/vList2"/>
    <dgm:cxn modelId="{4567EF78-C24D-4193-A8C3-48588B23C509}" srcId="{5B31E3E3-25C6-4960-AA01-7636898E6E48}" destId="{3F6E2F16-DEAD-491C-A9D1-8AC2435E378B}" srcOrd="1" destOrd="0" parTransId="{D272E50A-B14E-4A01-9253-A7EC668F535F}" sibTransId="{FCC56702-F254-4ACD-B000-61A2E46A3F4E}"/>
    <dgm:cxn modelId="{B59D3389-CB05-4C31-9B85-4D37D5A06C44}" srcId="{4ACC29F1-67B0-4AB0-A3D0-8FB05DBD4DA0}" destId="{A8F053BA-2FAF-42AD-A5D8-E913C0B84730}" srcOrd="3" destOrd="0" parTransId="{EB251E04-9094-487E-B95B-51D6975F345F}" sibTransId="{C882998E-8300-40CD-8B83-3B183C81AF69}"/>
    <dgm:cxn modelId="{A1564C98-B3D5-4E46-88EC-80D4899C8CFD}" srcId="{4ACC29F1-67B0-4AB0-A3D0-8FB05DBD4DA0}" destId="{D01063A5-8000-48D8-A54B-512BF94A19CC}" srcOrd="5" destOrd="0" parTransId="{735D7A63-5C61-406F-BEFD-6227BFEFA8AD}" sibTransId="{302C4E22-DDDB-47BE-BA70-E58E9022DA4D}"/>
    <dgm:cxn modelId="{F8E1A09A-0829-41B7-B856-F5B8C6B34202}" srcId="{4ACC29F1-67B0-4AB0-A3D0-8FB05DBD4DA0}" destId="{9DB74DFF-99BC-4018-BCED-DBCFD398527C}" srcOrd="7" destOrd="0" parTransId="{EFDD710C-C4C8-4320-B999-F603C27C8983}" sibTransId="{1211C553-FEE5-430C-9E98-D96D758F2DA4}"/>
    <dgm:cxn modelId="{0BC2E7A0-C156-4226-BE6C-8EE8C029D2FE}" srcId="{4ACC29F1-67B0-4AB0-A3D0-8FB05DBD4DA0}" destId="{0E0264AD-F154-401E-B45E-EB6AD13A9D39}" srcOrd="9" destOrd="0" parTransId="{FD26E2FE-7E80-41EC-91D0-FB76C30A0C8D}" sibTransId="{6FE5381B-2D7E-4625-A69D-FBFFA378534A}"/>
    <dgm:cxn modelId="{F3D403A1-8FC7-4ED8-887D-79BE9E82F091}" type="presOf" srcId="{D41E702C-3F99-4B06-87A6-13D90ABBDBB4}" destId="{F717AF2A-ACAD-4339-912E-0C14DF35DA17}" srcOrd="0" destOrd="0" presId="urn:microsoft.com/office/officeart/2005/8/layout/vList2"/>
    <dgm:cxn modelId="{92A840A3-9DC8-4935-B0DA-11DC4BB7FC58}" srcId="{4ACC29F1-67B0-4AB0-A3D0-8FB05DBD4DA0}" destId="{7B87CBB4-438C-423E-BD35-2BEB17AD82F2}" srcOrd="0" destOrd="0" parTransId="{6FA25F34-0FE1-4CBA-8FD1-5127D766A114}" sibTransId="{50512747-76F9-450E-8F93-3A0D46D8E283}"/>
    <dgm:cxn modelId="{D4CA0BA7-FC7D-4B3A-81E4-E698E4211D72}" type="presOf" srcId="{D01063A5-8000-48D8-A54B-512BF94A19CC}" destId="{D19553DB-05A1-457E-887F-9A3A2C1412E5}" srcOrd="0" destOrd="6" presId="urn:microsoft.com/office/officeart/2005/8/layout/vList2"/>
    <dgm:cxn modelId="{DDE089A9-CE42-4586-9973-FB839257A1E3}" srcId="{5B31E3E3-25C6-4960-AA01-7636898E6E48}" destId="{D41E702C-3F99-4B06-87A6-13D90ABBDBB4}" srcOrd="0" destOrd="0" parTransId="{662276F0-FD1E-4506-BE30-6BEB497E2885}" sibTransId="{CC6CFF58-3877-4F12-9686-10E3B1CDEED2}"/>
    <dgm:cxn modelId="{A4694FB2-30F2-4FA9-BCBF-034ED7A75353}" type="presOf" srcId="{5D1065CB-4606-40B2-8448-EB2735E4D2B6}" destId="{D19553DB-05A1-457E-887F-9A3A2C1412E5}" srcOrd="0" destOrd="9" presId="urn:microsoft.com/office/officeart/2005/8/layout/vList2"/>
    <dgm:cxn modelId="{78EAB0B6-3AE3-4F2C-873D-7B70D509869B}" type="presOf" srcId="{F8BF69A3-E8CE-4E9B-AB3E-378E9744353B}" destId="{D19553DB-05A1-457E-887F-9A3A2C1412E5}" srcOrd="0" destOrd="5" presId="urn:microsoft.com/office/officeart/2005/8/layout/vList2"/>
    <dgm:cxn modelId="{56196DB7-D81A-4F54-9E75-AB0FE8FDAF54}" type="presOf" srcId="{54B39CC8-245A-4BFC-A0CF-9D18AC42BDE5}" destId="{D19553DB-05A1-457E-887F-9A3A2C1412E5}" srcOrd="0" destOrd="12" presId="urn:microsoft.com/office/officeart/2005/8/layout/vList2"/>
    <dgm:cxn modelId="{A0BFD7BF-4823-4DBF-B447-7F686A15E402}" srcId="{4ACC29F1-67B0-4AB0-A3D0-8FB05DBD4DA0}" destId="{0EF75454-30D7-461F-B61D-37F2042B26BF}" srcOrd="2" destOrd="0" parTransId="{84E0BCD1-D9B4-4B22-90EF-3B8159E608DF}" sibTransId="{7AC619A7-F40C-4EE4-8610-06D7A8D308C9}"/>
    <dgm:cxn modelId="{193B20CB-0EE5-4A45-BD68-6224B34F54AA}" srcId="{3F6E2F16-DEAD-491C-A9D1-8AC2435E378B}" destId="{4ACC29F1-67B0-4AB0-A3D0-8FB05DBD4DA0}" srcOrd="0" destOrd="0" parTransId="{CDCE0012-6C50-4239-BE5C-8CAA6BC17581}" sibTransId="{9C3C3C81-551C-4F60-86C4-659CD038F930}"/>
    <dgm:cxn modelId="{67CF86EE-F88E-4D00-8FD2-703366CD20ED}" type="presOf" srcId="{7FC77AD8-3690-45D7-AF73-44221952FE54}" destId="{D19553DB-05A1-457E-887F-9A3A2C1412E5}" srcOrd="0" destOrd="7" presId="urn:microsoft.com/office/officeart/2005/8/layout/vList2"/>
    <dgm:cxn modelId="{AB8C82EF-809B-4165-B9E4-4BEA9223E59C}" srcId="{4ACC29F1-67B0-4AB0-A3D0-8FB05DBD4DA0}" destId="{5D1065CB-4606-40B2-8448-EB2735E4D2B6}" srcOrd="8" destOrd="0" parTransId="{301130EA-7E21-4757-AF03-D51B9049AEF2}" sibTransId="{8608A548-E2B1-4009-B7A9-F38E6698D795}"/>
    <dgm:cxn modelId="{ADD540F1-5F2C-40C4-A7D5-B65570337AB3}" type="presOf" srcId="{5B31E3E3-25C6-4960-AA01-7636898E6E48}" destId="{285F3CE3-AF4C-4779-87AC-5AB8336B9616}" srcOrd="0" destOrd="0" presId="urn:microsoft.com/office/officeart/2005/8/layout/vList2"/>
    <dgm:cxn modelId="{0D2E50F2-32F0-4FD3-A1D7-C231EE03C4A3}" type="presOf" srcId="{7B87CBB4-438C-423E-BD35-2BEB17AD82F2}" destId="{D19553DB-05A1-457E-887F-9A3A2C1412E5}" srcOrd="0" destOrd="1" presId="urn:microsoft.com/office/officeart/2005/8/layout/vList2"/>
    <dgm:cxn modelId="{06F991AA-953C-42A0-A7FB-EF95A84B4C40}" type="presParOf" srcId="{285F3CE3-AF4C-4779-87AC-5AB8336B9616}" destId="{F717AF2A-ACAD-4339-912E-0C14DF35DA17}" srcOrd="0" destOrd="0" presId="urn:microsoft.com/office/officeart/2005/8/layout/vList2"/>
    <dgm:cxn modelId="{D2060372-32F8-4D3C-899C-63C9F5CDB310}" type="presParOf" srcId="{285F3CE3-AF4C-4779-87AC-5AB8336B9616}" destId="{7193A1DA-1488-47E9-9023-10A021DA7C12}" srcOrd="1" destOrd="0" presId="urn:microsoft.com/office/officeart/2005/8/layout/vList2"/>
    <dgm:cxn modelId="{0B84FB14-AE87-4B99-86F8-99AB0AB34AA8}" type="presParOf" srcId="{285F3CE3-AF4C-4779-87AC-5AB8336B9616}" destId="{002E44C5-B0CC-4FD6-A6DA-7C072827C70A}" srcOrd="2" destOrd="0" presId="urn:microsoft.com/office/officeart/2005/8/layout/vList2"/>
    <dgm:cxn modelId="{02394738-7A62-456F-BEFA-BD6EAE97CB4E}" type="presParOf" srcId="{285F3CE3-AF4C-4779-87AC-5AB8336B9616}" destId="{D19553DB-05A1-457E-887F-9A3A2C1412E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69F0496-113F-4DAF-AA50-13B0F348BDA0}"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AA4F3DD8-FDB6-45FE-841A-874304CAEFD1}">
      <dgm:prSet custT="1"/>
      <dgm:spPr/>
      <dgm:t>
        <a:bodyPr/>
        <a:lstStyle/>
        <a:p>
          <a:r>
            <a:rPr lang="en-US" sz="2000" dirty="0"/>
            <a:t>Our HRAs are used to: </a:t>
          </a:r>
        </a:p>
      </dgm:t>
    </dgm:pt>
    <dgm:pt modelId="{9145B0C8-3711-4463-B0EB-1EDB4F77B3A5}" type="parTrans" cxnId="{7A4954EF-7A98-4133-843F-B015F77B467E}">
      <dgm:prSet/>
      <dgm:spPr/>
      <dgm:t>
        <a:bodyPr/>
        <a:lstStyle/>
        <a:p>
          <a:endParaRPr lang="en-US" sz="1600"/>
        </a:p>
      </dgm:t>
    </dgm:pt>
    <dgm:pt modelId="{4F74D665-0CFB-40DE-8ACE-3E1DAD710B5B}" type="sibTrans" cxnId="{7A4954EF-7A98-4133-843F-B015F77B467E}">
      <dgm:prSet/>
      <dgm:spPr/>
      <dgm:t>
        <a:bodyPr/>
        <a:lstStyle/>
        <a:p>
          <a:endParaRPr lang="en-US" sz="1600"/>
        </a:p>
      </dgm:t>
    </dgm:pt>
    <dgm:pt modelId="{68A8D714-2755-4F65-8771-6019DFC6BA28}">
      <dgm:prSet custT="1"/>
      <dgm:spPr/>
      <dgm:t>
        <a:bodyPr/>
        <a:lstStyle/>
        <a:p>
          <a:r>
            <a:rPr lang="en-US" sz="1600" dirty="0">
              <a:latin typeface="Calibri Light" panose="020F0302020204030204" pitchFamily="34" charset="0"/>
              <a:cs typeface="Calibri Light" panose="020F0302020204030204" pitchFamily="34" charset="0"/>
            </a:rPr>
            <a:t>Identify individual health needs (self-reported)</a:t>
          </a:r>
        </a:p>
      </dgm:t>
    </dgm:pt>
    <dgm:pt modelId="{203739DF-A293-4B7F-85DC-F66C9C4EB8B9}" type="parTrans" cxnId="{53BECF55-AFB7-4BE9-8FF0-2EE7DEA8D681}">
      <dgm:prSet/>
      <dgm:spPr/>
      <dgm:t>
        <a:bodyPr/>
        <a:lstStyle/>
        <a:p>
          <a:endParaRPr lang="en-US" sz="1600"/>
        </a:p>
      </dgm:t>
    </dgm:pt>
    <dgm:pt modelId="{A17C7C27-E4E7-4F79-A987-C253EC911814}" type="sibTrans" cxnId="{53BECF55-AFB7-4BE9-8FF0-2EE7DEA8D681}">
      <dgm:prSet/>
      <dgm:spPr/>
      <dgm:t>
        <a:bodyPr/>
        <a:lstStyle/>
        <a:p>
          <a:endParaRPr lang="en-US" sz="1600"/>
        </a:p>
      </dgm:t>
    </dgm:pt>
    <dgm:pt modelId="{5F7E6B74-8CAB-42ED-BF5D-B9FFE04C22F2}">
      <dgm:prSet custT="1"/>
      <dgm:spPr/>
      <dgm:t>
        <a:bodyPr/>
        <a:lstStyle/>
        <a:p>
          <a:r>
            <a:rPr lang="en-US" sz="1600" dirty="0">
              <a:latin typeface="Calibri Light" panose="020F0302020204030204" pitchFamily="34" charset="0"/>
              <a:cs typeface="Calibri Light" panose="020F0302020204030204" pitchFamily="34" charset="0"/>
            </a:rPr>
            <a:t>Identify members, based on risk stratification, who require transportation or translation services</a:t>
          </a:r>
        </a:p>
      </dgm:t>
    </dgm:pt>
    <dgm:pt modelId="{2C91ADC9-6005-4816-9877-F88AC31D27B2}" type="parTrans" cxnId="{B59C86B3-8D00-4AC0-B784-F84242342FCC}">
      <dgm:prSet/>
      <dgm:spPr/>
      <dgm:t>
        <a:bodyPr/>
        <a:lstStyle/>
        <a:p>
          <a:endParaRPr lang="en-US" sz="1600"/>
        </a:p>
      </dgm:t>
    </dgm:pt>
    <dgm:pt modelId="{51FECED9-2EF1-470C-94C9-C1F4212C8F75}" type="sibTrans" cxnId="{B59C86B3-8D00-4AC0-B784-F84242342FCC}">
      <dgm:prSet/>
      <dgm:spPr/>
      <dgm:t>
        <a:bodyPr/>
        <a:lstStyle/>
        <a:p>
          <a:endParaRPr lang="en-US" sz="1600"/>
        </a:p>
      </dgm:t>
    </dgm:pt>
    <dgm:pt modelId="{3975C14D-4495-449E-B62D-8DA015D45434}">
      <dgm:prSet custT="1"/>
      <dgm:spPr/>
      <dgm:t>
        <a:bodyPr/>
        <a:lstStyle/>
        <a:p>
          <a:r>
            <a:rPr lang="en-US" sz="1600" dirty="0">
              <a:latin typeface="Calibri Light" panose="020F0302020204030204" pitchFamily="34" charset="0"/>
              <a:cs typeface="Calibri Light" panose="020F0302020204030204" pitchFamily="34" charset="0"/>
            </a:rPr>
            <a:t>Recommend members for Disease or Case Management Programs </a:t>
          </a:r>
        </a:p>
      </dgm:t>
    </dgm:pt>
    <dgm:pt modelId="{6ACF9331-2B17-431E-BC46-6E2D3A2BC14C}" type="parTrans" cxnId="{6C9A9EC8-FF8B-4968-A689-5505C354F281}">
      <dgm:prSet/>
      <dgm:spPr/>
      <dgm:t>
        <a:bodyPr/>
        <a:lstStyle/>
        <a:p>
          <a:endParaRPr lang="en-US" sz="1600"/>
        </a:p>
      </dgm:t>
    </dgm:pt>
    <dgm:pt modelId="{CAC09DDA-BABE-4D85-BEC0-45830A024F3A}" type="sibTrans" cxnId="{6C9A9EC8-FF8B-4968-A689-5505C354F281}">
      <dgm:prSet/>
      <dgm:spPr/>
      <dgm:t>
        <a:bodyPr/>
        <a:lstStyle/>
        <a:p>
          <a:endParaRPr lang="en-US" sz="1600"/>
        </a:p>
      </dgm:t>
    </dgm:pt>
    <dgm:pt modelId="{B4AA0B48-6D9F-4ED9-ACDC-7DAF079C6C47}">
      <dgm:prSet custT="1"/>
      <dgm:spPr/>
      <dgm:t>
        <a:bodyPr/>
        <a:lstStyle/>
        <a:p>
          <a:r>
            <a:rPr lang="en-US" sz="1600" dirty="0">
              <a:latin typeface="Calibri Light" panose="020F0302020204030204" pitchFamily="34" charset="0"/>
              <a:cs typeface="Calibri Light" panose="020F0302020204030204" pitchFamily="34" charset="0"/>
            </a:rPr>
            <a:t>Initiate care plans </a:t>
          </a:r>
        </a:p>
      </dgm:t>
    </dgm:pt>
    <dgm:pt modelId="{3A907288-2DC6-4D0B-8279-1130DE7A1EFB}" type="parTrans" cxnId="{DE8DCA11-82E1-4132-9F03-AFF79B3F286D}">
      <dgm:prSet/>
      <dgm:spPr/>
      <dgm:t>
        <a:bodyPr/>
        <a:lstStyle/>
        <a:p>
          <a:endParaRPr lang="en-US" sz="1600"/>
        </a:p>
      </dgm:t>
    </dgm:pt>
    <dgm:pt modelId="{B0C8F7D3-AF61-4D6B-A1D6-64904CAF965B}" type="sibTrans" cxnId="{DE8DCA11-82E1-4132-9F03-AFF79B3F286D}">
      <dgm:prSet/>
      <dgm:spPr/>
      <dgm:t>
        <a:bodyPr/>
        <a:lstStyle/>
        <a:p>
          <a:endParaRPr lang="en-US" sz="1600"/>
        </a:p>
      </dgm:t>
    </dgm:pt>
    <dgm:pt modelId="{7505BD46-6638-4642-8144-BE3F044786E8}">
      <dgm:prSet custT="1"/>
      <dgm:spPr/>
      <dgm:t>
        <a:bodyPr/>
        <a:lstStyle/>
        <a:p>
          <a:r>
            <a:rPr lang="en-US" sz="1600" dirty="0">
              <a:latin typeface="Calibri Light" panose="020F0302020204030204" pitchFamily="34" charset="0"/>
              <a:cs typeface="Calibri Light" panose="020F0302020204030204" pitchFamily="34" charset="0"/>
            </a:rPr>
            <a:t>Communicate with physicians, Interdisciplinary Care Team (ICT), members, caregivers, and ancillary providers </a:t>
          </a:r>
        </a:p>
      </dgm:t>
    </dgm:pt>
    <dgm:pt modelId="{8A193D12-E704-4BCD-B02E-4D005E3C3F53}" type="parTrans" cxnId="{A489F417-4906-4128-AB8B-5061B78B637D}">
      <dgm:prSet/>
      <dgm:spPr/>
      <dgm:t>
        <a:bodyPr/>
        <a:lstStyle/>
        <a:p>
          <a:endParaRPr lang="en-US" sz="1600"/>
        </a:p>
      </dgm:t>
    </dgm:pt>
    <dgm:pt modelId="{00353DF3-5351-4D5C-99D9-9077677775E4}" type="sibTrans" cxnId="{A489F417-4906-4128-AB8B-5061B78B637D}">
      <dgm:prSet/>
      <dgm:spPr/>
      <dgm:t>
        <a:bodyPr/>
        <a:lstStyle/>
        <a:p>
          <a:endParaRPr lang="en-US" sz="1600"/>
        </a:p>
      </dgm:t>
    </dgm:pt>
    <dgm:pt modelId="{3DA4995A-46C3-4280-B3E0-E6766B18F3E0}">
      <dgm:prSet custT="1"/>
      <dgm:spPr/>
      <dgm:t>
        <a:bodyPr/>
        <a:lstStyle/>
        <a:p>
          <a:r>
            <a:rPr lang="en-US" sz="2000" dirty="0"/>
            <a:t>Our HRAs are completed by: </a:t>
          </a:r>
        </a:p>
      </dgm:t>
    </dgm:pt>
    <dgm:pt modelId="{E52C3B84-C6E0-410E-9C35-C8A026422398}" type="parTrans" cxnId="{FE3BA88B-7891-40A2-A913-49854DA0E4E1}">
      <dgm:prSet/>
      <dgm:spPr/>
      <dgm:t>
        <a:bodyPr/>
        <a:lstStyle/>
        <a:p>
          <a:endParaRPr lang="en-US" sz="1600"/>
        </a:p>
      </dgm:t>
    </dgm:pt>
    <dgm:pt modelId="{8FB48A08-E1FC-4F70-9B16-B11886FB9964}" type="sibTrans" cxnId="{FE3BA88B-7891-40A2-A913-49854DA0E4E1}">
      <dgm:prSet/>
      <dgm:spPr/>
      <dgm:t>
        <a:bodyPr/>
        <a:lstStyle/>
        <a:p>
          <a:endParaRPr lang="en-US" sz="1600"/>
        </a:p>
      </dgm:t>
    </dgm:pt>
    <dgm:pt modelId="{BC9EF246-4CB0-4F46-B115-0786EF5A7648}">
      <dgm:prSet custT="1"/>
      <dgm:spPr/>
      <dgm:t>
        <a:bodyPr/>
        <a:lstStyle/>
        <a:p>
          <a:r>
            <a:rPr lang="en-US" sz="1600" dirty="0">
              <a:latin typeface="Calibri Light" panose="020F0302020204030204" pitchFamily="34" charset="0"/>
              <a:cs typeface="Calibri Light" panose="020F0302020204030204" pitchFamily="34" charset="0"/>
            </a:rPr>
            <a:t>Mail </a:t>
          </a:r>
        </a:p>
      </dgm:t>
    </dgm:pt>
    <dgm:pt modelId="{39777E26-5895-4F17-B526-9B724027882E}" type="parTrans" cxnId="{A1D8766A-5264-476B-9F90-EA157603262F}">
      <dgm:prSet/>
      <dgm:spPr/>
      <dgm:t>
        <a:bodyPr/>
        <a:lstStyle/>
        <a:p>
          <a:endParaRPr lang="en-US" sz="1600"/>
        </a:p>
      </dgm:t>
    </dgm:pt>
    <dgm:pt modelId="{259F1ABD-411C-428F-8B44-E58BC0CDE66F}" type="sibTrans" cxnId="{A1D8766A-5264-476B-9F90-EA157603262F}">
      <dgm:prSet/>
      <dgm:spPr/>
      <dgm:t>
        <a:bodyPr/>
        <a:lstStyle/>
        <a:p>
          <a:endParaRPr lang="en-US" sz="1600"/>
        </a:p>
      </dgm:t>
    </dgm:pt>
    <dgm:pt modelId="{3CB486D1-674E-4915-942A-043A65DAB07B}">
      <dgm:prSet custT="1"/>
      <dgm:spPr/>
      <dgm:t>
        <a:bodyPr/>
        <a:lstStyle/>
        <a:p>
          <a:r>
            <a:rPr lang="en-US" sz="1600" dirty="0">
              <a:latin typeface="Calibri Light" panose="020F0302020204030204" pitchFamily="34" charset="0"/>
              <a:cs typeface="Calibri Light" panose="020F0302020204030204" pitchFamily="34" charset="0"/>
            </a:rPr>
            <a:t>Phone call </a:t>
          </a:r>
        </a:p>
      </dgm:t>
    </dgm:pt>
    <dgm:pt modelId="{F272F075-FA2D-41A6-9D7A-79FD4B8D2C14}" type="parTrans" cxnId="{69B00BD3-B583-4ED4-A727-A3EA1AB4578B}">
      <dgm:prSet/>
      <dgm:spPr/>
      <dgm:t>
        <a:bodyPr/>
        <a:lstStyle/>
        <a:p>
          <a:endParaRPr lang="en-US" sz="1600"/>
        </a:p>
      </dgm:t>
    </dgm:pt>
    <dgm:pt modelId="{A18BB952-122E-4B5F-9713-1BFCCFB79833}" type="sibTrans" cxnId="{69B00BD3-B583-4ED4-A727-A3EA1AB4578B}">
      <dgm:prSet/>
      <dgm:spPr/>
      <dgm:t>
        <a:bodyPr/>
        <a:lstStyle/>
        <a:p>
          <a:endParaRPr lang="en-US" sz="1600"/>
        </a:p>
      </dgm:t>
    </dgm:pt>
    <dgm:pt modelId="{D561D010-C81C-4041-BB21-2EA421206229}">
      <dgm:prSet custT="1"/>
      <dgm:spPr/>
      <dgm:t>
        <a:bodyPr/>
        <a:lstStyle/>
        <a:p>
          <a:r>
            <a:rPr lang="en-US" sz="1600" dirty="0">
              <a:latin typeface="Calibri Light" panose="020F0302020204030204" pitchFamily="34" charset="0"/>
              <a:cs typeface="Calibri Light" panose="020F0302020204030204" pitchFamily="34" charset="0"/>
            </a:rPr>
            <a:t>Member portal</a:t>
          </a:r>
        </a:p>
      </dgm:t>
    </dgm:pt>
    <dgm:pt modelId="{B2041B79-D5B0-4FCA-AFF1-B767ECF71F8E}" type="parTrans" cxnId="{F5847F29-12A0-47BE-A98F-23C7E3AAD348}">
      <dgm:prSet/>
      <dgm:spPr/>
      <dgm:t>
        <a:bodyPr/>
        <a:lstStyle/>
        <a:p>
          <a:endParaRPr lang="en-US" sz="1600"/>
        </a:p>
      </dgm:t>
    </dgm:pt>
    <dgm:pt modelId="{9DBC3941-E782-4FD6-BAC4-46FCE30FB7DA}" type="sibTrans" cxnId="{F5847F29-12A0-47BE-A98F-23C7E3AAD348}">
      <dgm:prSet/>
      <dgm:spPr/>
      <dgm:t>
        <a:bodyPr/>
        <a:lstStyle/>
        <a:p>
          <a:endParaRPr lang="en-US" sz="1600"/>
        </a:p>
      </dgm:t>
    </dgm:pt>
    <dgm:pt modelId="{AE532DBC-E70E-40B9-B8C2-F27A3A3B4598}">
      <dgm:prSet custT="1"/>
      <dgm:spPr/>
      <dgm:t>
        <a:bodyPr/>
        <a:lstStyle/>
        <a:p>
          <a:r>
            <a:rPr lang="en-US" sz="1600" dirty="0">
              <a:latin typeface="Calibri Light" panose="020F0302020204030204" pitchFamily="34" charset="0"/>
              <a:cs typeface="Calibri Light" panose="020F0302020204030204" pitchFamily="34" charset="0"/>
            </a:rPr>
            <a:t>Sales representatives</a:t>
          </a:r>
        </a:p>
      </dgm:t>
    </dgm:pt>
    <dgm:pt modelId="{F98FB6BD-6293-4FA2-AC3B-91A577165CD0}" type="parTrans" cxnId="{27229A51-17F0-4FF5-9029-2D38446B4692}">
      <dgm:prSet/>
      <dgm:spPr/>
      <dgm:t>
        <a:bodyPr/>
        <a:lstStyle/>
        <a:p>
          <a:endParaRPr lang="en-US"/>
        </a:p>
      </dgm:t>
    </dgm:pt>
    <dgm:pt modelId="{A6C3DA21-83F1-458F-9081-6310A97252A2}" type="sibTrans" cxnId="{27229A51-17F0-4FF5-9029-2D38446B4692}">
      <dgm:prSet/>
      <dgm:spPr/>
      <dgm:t>
        <a:bodyPr/>
        <a:lstStyle/>
        <a:p>
          <a:endParaRPr lang="en-US"/>
        </a:p>
      </dgm:t>
    </dgm:pt>
    <dgm:pt modelId="{8749BDB1-28C1-44BC-9899-21777E7076F8}">
      <dgm:prSet custT="1"/>
      <dgm:spPr/>
      <dgm:t>
        <a:bodyPr/>
        <a:lstStyle/>
        <a:p>
          <a:r>
            <a:rPr lang="en-US" sz="1600" dirty="0">
              <a:latin typeface="Calibri Light" panose="020F0302020204030204" pitchFamily="34" charset="0"/>
              <a:cs typeface="Calibri Light" panose="020F0302020204030204" pitchFamily="34" charset="0"/>
            </a:rPr>
            <a:t>PCP offices</a:t>
          </a:r>
        </a:p>
      </dgm:t>
    </dgm:pt>
    <dgm:pt modelId="{FC65B6D2-558E-4C1D-A67B-1493C6D86F07}" type="parTrans" cxnId="{044EBB00-6C60-4F87-B0DC-4A1CC2341BFF}">
      <dgm:prSet/>
      <dgm:spPr/>
      <dgm:t>
        <a:bodyPr/>
        <a:lstStyle/>
        <a:p>
          <a:endParaRPr lang="en-US"/>
        </a:p>
      </dgm:t>
    </dgm:pt>
    <dgm:pt modelId="{A0CAF576-ACF8-4228-91F3-B7FF48A1872C}" type="sibTrans" cxnId="{044EBB00-6C60-4F87-B0DC-4A1CC2341BFF}">
      <dgm:prSet/>
      <dgm:spPr/>
      <dgm:t>
        <a:bodyPr/>
        <a:lstStyle/>
        <a:p>
          <a:endParaRPr lang="en-US"/>
        </a:p>
      </dgm:t>
    </dgm:pt>
    <dgm:pt modelId="{628FD003-E53A-400E-8B77-E06C2315CC29}" type="pres">
      <dgm:prSet presAssocID="{969F0496-113F-4DAF-AA50-13B0F348BDA0}" presName="linear" presStyleCnt="0">
        <dgm:presLayoutVars>
          <dgm:animLvl val="lvl"/>
          <dgm:resizeHandles val="exact"/>
        </dgm:presLayoutVars>
      </dgm:prSet>
      <dgm:spPr/>
    </dgm:pt>
    <dgm:pt modelId="{A6AE4549-26A3-4230-8D79-1491128D24FE}" type="pres">
      <dgm:prSet presAssocID="{AA4F3DD8-FDB6-45FE-841A-874304CAEFD1}" presName="parentText" presStyleLbl="node1" presStyleIdx="0" presStyleCnt="2" custScaleY="38653" custLinFactNeighborY="1236">
        <dgm:presLayoutVars>
          <dgm:chMax val="0"/>
          <dgm:bulletEnabled val="1"/>
        </dgm:presLayoutVars>
      </dgm:prSet>
      <dgm:spPr/>
    </dgm:pt>
    <dgm:pt modelId="{5B1A3C26-1FEA-4E59-8144-9D384CF6BE23}" type="pres">
      <dgm:prSet presAssocID="{AA4F3DD8-FDB6-45FE-841A-874304CAEFD1}" presName="childText" presStyleLbl="revTx" presStyleIdx="0" presStyleCnt="2">
        <dgm:presLayoutVars>
          <dgm:bulletEnabled val="1"/>
        </dgm:presLayoutVars>
      </dgm:prSet>
      <dgm:spPr/>
    </dgm:pt>
    <dgm:pt modelId="{5C0A910E-D4A0-4EEA-A34B-B7FB77869511}" type="pres">
      <dgm:prSet presAssocID="{3DA4995A-46C3-4280-B3E0-E6766B18F3E0}" presName="parentText" presStyleLbl="node1" presStyleIdx="1" presStyleCnt="2" custScaleY="44808">
        <dgm:presLayoutVars>
          <dgm:chMax val="0"/>
          <dgm:bulletEnabled val="1"/>
        </dgm:presLayoutVars>
      </dgm:prSet>
      <dgm:spPr/>
    </dgm:pt>
    <dgm:pt modelId="{85D848E4-64F1-4BC0-AECC-45AB7144DCFF}" type="pres">
      <dgm:prSet presAssocID="{3DA4995A-46C3-4280-B3E0-E6766B18F3E0}" presName="childText" presStyleLbl="revTx" presStyleIdx="1" presStyleCnt="2">
        <dgm:presLayoutVars>
          <dgm:bulletEnabled val="1"/>
        </dgm:presLayoutVars>
      </dgm:prSet>
      <dgm:spPr/>
    </dgm:pt>
  </dgm:ptLst>
  <dgm:cxnLst>
    <dgm:cxn modelId="{044EBB00-6C60-4F87-B0DC-4A1CC2341BFF}" srcId="{3DA4995A-46C3-4280-B3E0-E6766B18F3E0}" destId="{8749BDB1-28C1-44BC-9899-21777E7076F8}" srcOrd="3" destOrd="0" parTransId="{FC65B6D2-558E-4C1D-A67B-1493C6D86F07}" sibTransId="{A0CAF576-ACF8-4228-91F3-B7FF48A1872C}"/>
    <dgm:cxn modelId="{DE8DCA11-82E1-4132-9F03-AFF79B3F286D}" srcId="{AA4F3DD8-FDB6-45FE-841A-874304CAEFD1}" destId="{B4AA0B48-6D9F-4ED9-ACDC-7DAF079C6C47}" srcOrd="3" destOrd="0" parTransId="{3A907288-2DC6-4D0B-8279-1130DE7A1EFB}" sibTransId="{B0C8F7D3-AF61-4D6B-A1D6-64904CAF965B}"/>
    <dgm:cxn modelId="{A489F417-4906-4128-AB8B-5061B78B637D}" srcId="{AA4F3DD8-FDB6-45FE-841A-874304CAEFD1}" destId="{7505BD46-6638-4642-8144-BE3F044786E8}" srcOrd="4" destOrd="0" parTransId="{8A193D12-E704-4BCD-B02E-4D005E3C3F53}" sibTransId="{00353DF3-5351-4D5C-99D9-9077677775E4}"/>
    <dgm:cxn modelId="{FECD6A1F-0F6F-4FC5-9A8A-6A77360E6500}" type="presOf" srcId="{8749BDB1-28C1-44BC-9899-21777E7076F8}" destId="{85D848E4-64F1-4BC0-AECC-45AB7144DCFF}" srcOrd="0" destOrd="3" presId="urn:microsoft.com/office/officeart/2005/8/layout/vList2"/>
    <dgm:cxn modelId="{F5847F29-12A0-47BE-A98F-23C7E3AAD348}" srcId="{3DA4995A-46C3-4280-B3E0-E6766B18F3E0}" destId="{D561D010-C81C-4041-BB21-2EA421206229}" srcOrd="2" destOrd="0" parTransId="{B2041B79-D5B0-4FCA-AFF1-B767ECF71F8E}" sibTransId="{9DBC3941-E782-4FD6-BAC4-46FCE30FB7DA}"/>
    <dgm:cxn modelId="{20C5CE3C-8178-4889-BD31-A86A8D86EF46}" type="presOf" srcId="{AA4F3DD8-FDB6-45FE-841A-874304CAEFD1}" destId="{A6AE4549-26A3-4230-8D79-1491128D24FE}" srcOrd="0" destOrd="0" presId="urn:microsoft.com/office/officeart/2005/8/layout/vList2"/>
    <dgm:cxn modelId="{2A12B848-C5E7-401D-92FB-2FE57F7EFFCF}" type="presOf" srcId="{BC9EF246-4CB0-4F46-B115-0786EF5A7648}" destId="{85D848E4-64F1-4BC0-AECC-45AB7144DCFF}" srcOrd="0" destOrd="0" presId="urn:microsoft.com/office/officeart/2005/8/layout/vList2"/>
    <dgm:cxn modelId="{A1D8766A-5264-476B-9F90-EA157603262F}" srcId="{3DA4995A-46C3-4280-B3E0-E6766B18F3E0}" destId="{BC9EF246-4CB0-4F46-B115-0786EF5A7648}" srcOrd="0" destOrd="0" parTransId="{39777E26-5895-4F17-B526-9B724027882E}" sibTransId="{259F1ABD-411C-428F-8B44-E58BC0CDE66F}"/>
    <dgm:cxn modelId="{27229A51-17F0-4FF5-9029-2D38446B4692}" srcId="{3DA4995A-46C3-4280-B3E0-E6766B18F3E0}" destId="{AE532DBC-E70E-40B9-B8C2-F27A3A3B4598}" srcOrd="4" destOrd="0" parTransId="{F98FB6BD-6293-4FA2-AC3B-91A577165CD0}" sibTransId="{A6C3DA21-83F1-458F-9081-6310A97252A2}"/>
    <dgm:cxn modelId="{53BECF55-AFB7-4BE9-8FF0-2EE7DEA8D681}" srcId="{AA4F3DD8-FDB6-45FE-841A-874304CAEFD1}" destId="{68A8D714-2755-4F65-8771-6019DFC6BA28}" srcOrd="0" destOrd="0" parTransId="{203739DF-A293-4B7F-85DC-F66C9C4EB8B9}" sibTransId="{A17C7C27-E4E7-4F79-A987-C253EC911814}"/>
    <dgm:cxn modelId="{D3430880-7AE0-48BB-BC3A-A1B4A68832F7}" type="presOf" srcId="{3DA4995A-46C3-4280-B3E0-E6766B18F3E0}" destId="{5C0A910E-D4A0-4EEA-A34B-B7FB77869511}" srcOrd="0" destOrd="0" presId="urn:microsoft.com/office/officeart/2005/8/layout/vList2"/>
    <dgm:cxn modelId="{16751E89-61A9-4184-84E6-5CD028F41819}" type="presOf" srcId="{5F7E6B74-8CAB-42ED-BF5D-B9FFE04C22F2}" destId="{5B1A3C26-1FEA-4E59-8144-9D384CF6BE23}" srcOrd="0" destOrd="1" presId="urn:microsoft.com/office/officeart/2005/8/layout/vList2"/>
    <dgm:cxn modelId="{FE3BA88B-7891-40A2-A913-49854DA0E4E1}" srcId="{969F0496-113F-4DAF-AA50-13B0F348BDA0}" destId="{3DA4995A-46C3-4280-B3E0-E6766B18F3E0}" srcOrd="1" destOrd="0" parTransId="{E52C3B84-C6E0-410E-9C35-C8A026422398}" sibTransId="{8FB48A08-E1FC-4F70-9B16-B11886FB9964}"/>
    <dgm:cxn modelId="{6DFA818D-84E4-4DF9-93B2-59C289F88953}" type="presOf" srcId="{AE532DBC-E70E-40B9-B8C2-F27A3A3B4598}" destId="{85D848E4-64F1-4BC0-AECC-45AB7144DCFF}" srcOrd="0" destOrd="4" presId="urn:microsoft.com/office/officeart/2005/8/layout/vList2"/>
    <dgm:cxn modelId="{24F11A9C-56D1-4F10-94EB-39585F95C66C}" type="presOf" srcId="{7505BD46-6638-4642-8144-BE3F044786E8}" destId="{5B1A3C26-1FEA-4E59-8144-9D384CF6BE23}" srcOrd="0" destOrd="4" presId="urn:microsoft.com/office/officeart/2005/8/layout/vList2"/>
    <dgm:cxn modelId="{20D4319F-6986-44C7-9108-C05892CCB0BA}" type="presOf" srcId="{969F0496-113F-4DAF-AA50-13B0F348BDA0}" destId="{628FD003-E53A-400E-8B77-E06C2315CC29}" srcOrd="0" destOrd="0" presId="urn:microsoft.com/office/officeart/2005/8/layout/vList2"/>
    <dgm:cxn modelId="{AA688EA3-FCDF-4024-AC49-8BEE378FC9C9}" type="presOf" srcId="{3975C14D-4495-449E-B62D-8DA015D45434}" destId="{5B1A3C26-1FEA-4E59-8144-9D384CF6BE23}" srcOrd="0" destOrd="2" presId="urn:microsoft.com/office/officeart/2005/8/layout/vList2"/>
    <dgm:cxn modelId="{C3C0B1A6-5A5D-41D9-9097-7C92A0DD5C05}" type="presOf" srcId="{3CB486D1-674E-4915-942A-043A65DAB07B}" destId="{85D848E4-64F1-4BC0-AECC-45AB7144DCFF}" srcOrd="0" destOrd="1" presId="urn:microsoft.com/office/officeart/2005/8/layout/vList2"/>
    <dgm:cxn modelId="{B59C86B3-8D00-4AC0-B784-F84242342FCC}" srcId="{AA4F3DD8-FDB6-45FE-841A-874304CAEFD1}" destId="{5F7E6B74-8CAB-42ED-BF5D-B9FFE04C22F2}" srcOrd="1" destOrd="0" parTransId="{2C91ADC9-6005-4816-9877-F88AC31D27B2}" sibTransId="{51FECED9-2EF1-470C-94C9-C1F4212C8F75}"/>
    <dgm:cxn modelId="{6C9A9EC8-FF8B-4968-A689-5505C354F281}" srcId="{AA4F3DD8-FDB6-45FE-841A-874304CAEFD1}" destId="{3975C14D-4495-449E-B62D-8DA015D45434}" srcOrd="2" destOrd="0" parTransId="{6ACF9331-2B17-431E-BC46-6E2D3A2BC14C}" sibTransId="{CAC09DDA-BABE-4D85-BEC0-45830A024F3A}"/>
    <dgm:cxn modelId="{69B00BD3-B583-4ED4-A727-A3EA1AB4578B}" srcId="{3DA4995A-46C3-4280-B3E0-E6766B18F3E0}" destId="{3CB486D1-674E-4915-942A-043A65DAB07B}" srcOrd="1" destOrd="0" parTransId="{F272F075-FA2D-41A6-9D7A-79FD4B8D2C14}" sibTransId="{A18BB952-122E-4B5F-9713-1BFCCFB79833}"/>
    <dgm:cxn modelId="{6EEA12DE-14B7-444A-9477-A0C4F9EEC348}" type="presOf" srcId="{D561D010-C81C-4041-BB21-2EA421206229}" destId="{85D848E4-64F1-4BC0-AECC-45AB7144DCFF}" srcOrd="0" destOrd="2" presId="urn:microsoft.com/office/officeart/2005/8/layout/vList2"/>
    <dgm:cxn modelId="{558DEBEC-4273-47AB-8E2F-BA58502A198D}" type="presOf" srcId="{B4AA0B48-6D9F-4ED9-ACDC-7DAF079C6C47}" destId="{5B1A3C26-1FEA-4E59-8144-9D384CF6BE23}" srcOrd="0" destOrd="3" presId="urn:microsoft.com/office/officeart/2005/8/layout/vList2"/>
    <dgm:cxn modelId="{7A4954EF-7A98-4133-843F-B015F77B467E}" srcId="{969F0496-113F-4DAF-AA50-13B0F348BDA0}" destId="{AA4F3DD8-FDB6-45FE-841A-874304CAEFD1}" srcOrd="0" destOrd="0" parTransId="{9145B0C8-3711-4463-B0EB-1EDB4F77B3A5}" sibTransId="{4F74D665-0CFB-40DE-8ACE-3E1DAD710B5B}"/>
    <dgm:cxn modelId="{AF5BC8F3-B60D-463F-942E-7B03B689B195}" type="presOf" srcId="{68A8D714-2755-4F65-8771-6019DFC6BA28}" destId="{5B1A3C26-1FEA-4E59-8144-9D384CF6BE23}" srcOrd="0" destOrd="0" presId="urn:microsoft.com/office/officeart/2005/8/layout/vList2"/>
    <dgm:cxn modelId="{39FFB7AE-D359-40D9-A91C-E236FC2D3C07}" type="presParOf" srcId="{628FD003-E53A-400E-8B77-E06C2315CC29}" destId="{A6AE4549-26A3-4230-8D79-1491128D24FE}" srcOrd="0" destOrd="0" presId="urn:microsoft.com/office/officeart/2005/8/layout/vList2"/>
    <dgm:cxn modelId="{0A2FB138-EB5E-4676-8A0B-0E857F90DD82}" type="presParOf" srcId="{628FD003-E53A-400E-8B77-E06C2315CC29}" destId="{5B1A3C26-1FEA-4E59-8144-9D384CF6BE23}" srcOrd="1" destOrd="0" presId="urn:microsoft.com/office/officeart/2005/8/layout/vList2"/>
    <dgm:cxn modelId="{8F0B0C24-2E17-4F08-BEE6-C6E9D29A6494}" type="presParOf" srcId="{628FD003-E53A-400E-8B77-E06C2315CC29}" destId="{5C0A910E-D4A0-4EEA-A34B-B7FB77869511}" srcOrd="2" destOrd="0" presId="urn:microsoft.com/office/officeart/2005/8/layout/vList2"/>
    <dgm:cxn modelId="{B30FB3A8-5598-4BEE-B947-15BCAD523CF1}" type="presParOf" srcId="{628FD003-E53A-400E-8B77-E06C2315CC29}" destId="{85D848E4-64F1-4BC0-AECC-45AB7144DC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877A8E3-4605-4B5A-8297-3FE31F6B8437}"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6387F45B-E913-4A16-8922-4D150123FE1A}">
      <dgm:prSet custT="1"/>
      <dgm:spPr/>
      <dgm:t>
        <a:bodyPr/>
        <a:lstStyle/>
        <a:p>
          <a:pPr algn="l"/>
          <a:r>
            <a:rPr lang="en-US" sz="1800" dirty="0"/>
            <a:t>The Primary Care Physician will conduct an initial member Face-to-Face encounter annually. </a:t>
          </a:r>
        </a:p>
      </dgm:t>
    </dgm:pt>
    <dgm:pt modelId="{399FC5EB-44D3-47F0-AD36-4DEE9F59001C}" type="parTrans" cxnId="{1055BC88-F1F5-409F-80FE-F8C86AE7E365}">
      <dgm:prSet/>
      <dgm:spPr/>
      <dgm:t>
        <a:bodyPr/>
        <a:lstStyle/>
        <a:p>
          <a:endParaRPr lang="en-US"/>
        </a:p>
      </dgm:t>
    </dgm:pt>
    <dgm:pt modelId="{E76DDB05-0570-4F01-A94D-2DFE441E1F9E}" type="sibTrans" cxnId="{1055BC88-F1F5-409F-80FE-F8C86AE7E365}">
      <dgm:prSet/>
      <dgm:spPr/>
      <dgm:t>
        <a:bodyPr/>
        <a:lstStyle/>
        <a:p>
          <a:endParaRPr lang="en-US"/>
        </a:p>
      </dgm:t>
    </dgm:pt>
    <dgm:pt modelId="{7AF75807-21A1-4436-9BA7-ADDBACAFE078}">
      <dgm:prSet/>
      <dgm:spPr/>
      <dgm:t>
        <a:bodyPr/>
        <a:lstStyle/>
        <a:p>
          <a:r>
            <a:rPr lang="en-US" dirty="0">
              <a:latin typeface="Calibri Light" panose="020F0302020204030204" pitchFamily="34" charset="0"/>
              <a:cs typeface="Calibri Light" panose="020F0302020204030204" pitchFamily="34" charset="0"/>
            </a:rPr>
            <a:t>Face-to-face encounters may be completed in person or via telehealth.</a:t>
          </a:r>
        </a:p>
      </dgm:t>
    </dgm:pt>
    <dgm:pt modelId="{B4CB4E8F-9F79-4FE7-913D-B93D151AE814}" type="parTrans" cxnId="{CB160E41-FD66-4771-8554-1A180BA37FA9}">
      <dgm:prSet/>
      <dgm:spPr/>
      <dgm:t>
        <a:bodyPr/>
        <a:lstStyle/>
        <a:p>
          <a:endParaRPr lang="en-US"/>
        </a:p>
      </dgm:t>
    </dgm:pt>
    <dgm:pt modelId="{0A2AF467-8DA3-474C-80FC-A0C38D8965EF}" type="sibTrans" cxnId="{CB160E41-FD66-4771-8554-1A180BA37FA9}">
      <dgm:prSet/>
      <dgm:spPr/>
      <dgm:t>
        <a:bodyPr/>
        <a:lstStyle/>
        <a:p>
          <a:endParaRPr lang="en-US"/>
        </a:p>
      </dgm:t>
    </dgm:pt>
    <dgm:pt modelId="{DCA1B79D-6EB0-47DC-A8DF-490ADE0D7860}">
      <dgm:prSet/>
      <dgm:spPr/>
      <dgm:t>
        <a:bodyPr/>
        <a:lstStyle/>
        <a:p>
          <a:r>
            <a:rPr lang="en-US" dirty="0">
              <a:latin typeface="Calibri Light" panose="020F0302020204030204" pitchFamily="34" charset="0"/>
              <a:cs typeface="Calibri Light" panose="020F0302020204030204" pitchFamily="34" charset="0"/>
            </a:rPr>
            <a:t>If a face-to-face encounter is performed via telehealth by UHP, the Plan will obtain Member and/or caregiver verbal consent and document the consent in the Care Management platform.  </a:t>
          </a:r>
        </a:p>
      </dgm:t>
    </dgm:pt>
    <dgm:pt modelId="{41FD96A2-41DF-47BD-BF7F-398C4A74A996}" type="parTrans" cxnId="{C5500759-5CCA-4AAC-A218-F4FF9D87B836}">
      <dgm:prSet/>
      <dgm:spPr/>
      <dgm:t>
        <a:bodyPr/>
        <a:lstStyle/>
        <a:p>
          <a:endParaRPr lang="en-US"/>
        </a:p>
      </dgm:t>
    </dgm:pt>
    <dgm:pt modelId="{8F64C2F9-041F-4B5E-BCD6-80AFAADF340E}" type="sibTrans" cxnId="{C5500759-5CCA-4AAC-A218-F4FF9D87B836}">
      <dgm:prSet/>
      <dgm:spPr/>
      <dgm:t>
        <a:bodyPr/>
        <a:lstStyle/>
        <a:p>
          <a:endParaRPr lang="en-US"/>
        </a:p>
      </dgm:t>
    </dgm:pt>
    <dgm:pt modelId="{E7C5391C-25B2-4087-9957-85EA4AFE27FF}">
      <dgm:prSet custT="1"/>
      <dgm:spPr/>
      <dgm:t>
        <a:bodyPr/>
        <a:lstStyle/>
        <a:p>
          <a:pPr algn="l"/>
          <a:r>
            <a:rPr lang="en-US" sz="1800" dirty="0"/>
            <a:t>The intended outcome of the Face-to-Face encounter. </a:t>
          </a:r>
        </a:p>
      </dgm:t>
    </dgm:pt>
    <dgm:pt modelId="{62EF3821-42AF-4072-A052-1FE498C3D9FF}" type="parTrans" cxnId="{EFA69FEB-DF41-4E71-A337-36592BD9FC5D}">
      <dgm:prSet/>
      <dgm:spPr/>
      <dgm:t>
        <a:bodyPr/>
        <a:lstStyle/>
        <a:p>
          <a:endParaRPr lang="en-US"/>
        </a:p>
      </dgm:t>
    </dgm:pt>
    <dgm:pt modelId="{92112CA3-D645-49AA-AFD5-D196C2994975}" type="sibTrans" cxnId="{EFA69FEB-DF41-4E71-A337-36592BD9FC5D}">
      <dgm:prSet/>
      <dgm:spPr/>
      <dgm:t>
        <a:bodyPr/>
        <a:lstStyle/>
        <a:p>
          <a:endParaRPr lang="en-US"/>
        </a:p>
      </dgm:t>
    </dgm:pt>
    <dgm:pt modelId="{8A3C951A-596F-49EC-B6D6-8B6EA0030D03}">
      <dgm:prSet/>
      <dgm:spPr/>
      <dgm:t>
        <a:bodyPr/>
        <a:lstStyle/>
        <a:p>
          <a:r>
            <a:rPr lang="en-US" dirty="0">
              <a:latin typeface="Calibri Light" panose="020F0302020204030204" pitchFamily="34" charset="0"/>
              <a:cs typeface="Calibri Light" panose="020F0302020204030204" pitchFamily="34" charset="0"/>
            </a:rPr>
            <a:t>To establish and/or further enhance the relationship between the Member and their care team.</a:t>
          </a:r>
        </a:p>
      </dgm:t>
    </dgm:pt>
    <dgm:pt modelId="{7373202A-74DB-46DE-A60B-48B6439C20E2}" type="parTrans" cxnId="{A33B0292-91A5-4B74-B7C6-B10C0D4697FA}">
      <dgm:prSet/>
      <dgm:spPr/>
      <dgm:t>
        <a:bodyPr/>
        <a:lstStyle/>
        <a:p>
          <a:endParaRPr lang="en-US"/>
        </a:p>
      </dgm:t>
    </dgm:pt>
    <dgm:pt modelId="{9DE6F7F6-EA1A-4D56-B830-BF532425D122}" type="sibTrans" cxnId="{A33B0292-91A5-4B74-B7C6-B10C0D4697FA}">
      <dgm:prSet/>
      <dgm:spPr/>
      <dgm:t>
        <a:bodyPr/>
        <a:lstStyle/>
        <a:p>
          <a:endParaRPr lang="en-US"/>
        </a:p>
      </dgm:t>
    </dgm:pt>
    <dgm:pt modelId="{3D47C8E5-1DE3-41AA-B766-E7DE0CA17EEE}">
      <dgm:prSet/>
      <dgm:spPr/>
      <dgm:t>
        <a:bodyPr/>
        <a:lstStyle/>
        <a:p>
          <a:r>
            <a:rPr lang="en-US" dirty="0">
              <a:latin typeface="Calibri Light" panose="020F0302020204030204" pitchFamily="34" charset="0"/>
              <a:cs typeface="Calibri Light" panose="020F0302020204030204" pitchFamily="34" charset="0"/>
            </a:rPr>
            <a:t>To elicit additional concerns that may not be achieved by telephonic contact alone to promote successful coordination of care and improve health outcomes.</a:t>
          </a:r>
        </a:p>
      </dgm:t>
    </dgm:pt>
    <dgm:pt modelId="{0282BBC0-3779-4B45-A59A-806E1F6850A7}" type="parTrans" cxnId="{A3F8670E-F2B1-4F1F-8504-004B4ACC7189}">
      <dgm:prSet/>
      <dgm:spPr/>
      <dgm:t>
        <a:bodyPr/>
        <a:lstStyle/>
        <a:p>
          <a:endParaRPr lang="en-US"/>
        </a:p>
      </dgm:t>
    </dgm:pt>
    <dgm:pt modelId="{CD0CADB6-A81C-462F-9182-AF82F7FC450F}" type="sibTrans" cxnId="{A3F8670E-F2B1-4F1F-8504-004B4ACC7189}">
      <dgm:prSet/>
      <dgm:spPr/>
      <dgm:t>
        <a:bodyPr/>
        <a:lstStyle/>
        <a:p>
          <a:endParaRPr lang="en-US"/>
        </a:p>
      </dgm:t>
    </dgm:pt>
    <dgm:pt modelId="{AB786AC5-8658-498F-B382-87A1B08C12AC}">
      <dgm:prSet/>
      <dgm:spPr/>
      <dgm:t>
        <a:bodyPr/>
        <a:lstStyle/>
        <a:p>
          <a:r>
            <a:rPr lang="en-US" dirty="0">
              <a:latin typeface="Calibri Light" panose="020F0302020204030204" pitchFamily="34" charset="0"/>
              <a:cs typeface="Calibri Light" panose="020F0302020204030204" pitchFamily="34" charset="0"/>
            </a:rPr>
            <a:t>If the PCP does not complete the Face-to-Face encounter, UHP may use third party vendors. </a:t>
          </a:r>
        </a:p>
      </dgm:t>
    </dgm:pt>
    <dgm:pt modelId="{D6C089CD-9847-49CA-B1F7-7C0E6DFF44B1}" type="parTrans" cxnId="{6079A390-2DB0-492C-9139-738EC032C7EC}">
      <dgm:prSet/>
      <dgm:spPr/>
      <dgm:t>
        <a:bodyPr/>
        <a:lstStyle/>
        <a:p>
          <a:endParaRPr lang="en-US"/>
        </a:p>
      </dgm:t>
    </dgm:pt>
    <dgm:pt modelId="{6CAEBE26-0F9E-4C2C-8515-380CDBA47C21}" type="sibTrans" cxnId="{6079A390-2DB0-492C-9139-738EC032C7EC}">
      <dgm:prSet/>
      <dgm:spPr/>
      <dgm:t>
        <a:bodyPr/>
        <a:lstStyle/>
        <a:p>
          <a:endParaRPr lang="en-US"/>
        </a:p>
      </dgm:t>
    </dgm:pt>
    <dgm:pt modelId="{8B1A647A-80A5-4A8E-8E5D-1AF39C0B6CD6}" type="pres">
      <dgm:prSet presAssocID="{B877A8E3-4605-4B5A-8297-3FE31F6B8437}" presName="Name0" presStyleCnt="0">
        <dgm:presLayoutVars>
          <dgm:dir/>
          <dgm:animLvl val="lvl"/>
          <dgm:resizeHandles val="exact"/>
        </dgm:presLayoutVars>
      </dgm:prSet>
      <dgm:spPr/>
    </dgm:pt>
    <dgm:pt modelId="{D156AF4D-2EDE-4E6A-96FB-113481F07735}" type="pres">
      <dgm:prSet presAssocID="{6387F45B-E913-4A16-8922-4D150123FE1A}" presName="linNode" presStyleCnt="0"/>
      <dgm:spPr/>
    </dgm:pt>
    <dgm:pt modelId="{2B9FF97B-D4BD-458B-AEEC-066E70E63A1B}" type="pres">
      <dgm:prSet presAssocID="{6387F45B-E913-4A16-8922-4D150123FE1A}" presName="parentText" presStyleLbl="node1" presStyleIdx="0" presStyleCnt="2">
        <dgm:presLayoutVars>
          <dgm:chMax val="1"/>
          <dgm:bulletEnabled val="1"/>
        </dgm:presLayoutVars>
      </dgm:prSet>
      <dgm:spPr/>
    </dgm:pt>
    <dgm:pt modelId="{93BECB82-19F9-4039-9F2F-3559FBA433F5}" type="pres">
      <dgm:prSet presAssocID="{6387F45B-E913-4A16-8922-4D150123FE1A}" presName="descendantText" presStyleLbl="alignAccFollowNode1" presStyleIdx="0" presStyleCnt="2">
        <dgm:presLayoutVars>
          <dgm:bulletEnabled val="1"/>
        </dgm:presLayoutVars>
      </dgm:prSet>
      <dgm:spPr/>
    </dgm:pt>
    <dgm:pt modelId="{7BB8DF19-7E88-438C-886F-BFDDE5C351F9}" type="pres">
      <dgm:prSet presAssocID="{E76DDB05-0570-4F01-A94D-2DFE441E1F9E}" presName="sp" presStyleCnt="0"/>
      <dgm:spPr/>
    </dgm:pt>
    <dgm:pt modelId="{16785F3C-E0BD-445E-BBDA-BE16B8936D5A}" type="pres">
      <dgm:prSet presAssocID="{E7C5391C-25B2-4087-9957-85EA4AFE27FF}" presName="linNode" presStyleCnt="0"/>
      <dgm:spPr/>
    </dgm:pt>
    <dgm:pt modelId="{CE9B1901-D6CA-4A81-88A7-3FD884C8C956}" type="pres">
      <dgm:prSet presAssocID="{E7C5391C-25B2-4087-9957-85EA4AFE27FF}" presName="parentText" presStyleLbl="node1" presStyleIdx="1" presStyleCnt="2">
        <dgm:presLayoutVars>
          <dgm:chMax val="1"/>
          <dgm:bulletEnabled val="1"/>
        </dgm:presLayoutVars>
      </dgm:prSet>
      <dgm:spPr/>
    </dgm:pt>
    <dgm:pt modelId="{BE97B241-04BC-49F0-BC3B-563AAE462471}" type="pres">
      <dgm:prSet presAssocID="{E7C5391C-25B2-4087-9957-85EA4AFE27FF}" presName="descendantText" presStyleLbl="alignAccFollowNode1" presStyleIdx="1" presStyleCnt="2">
        <dgm:presLayoutVars>
          <dgm:bulletEnabled val="1"/>
        </dgm:presLayoutVars>
      </dgm:prSet>
      <dgm:spPr/>
    </dgm:pt>
  </dgm:ptLst>
  <dgm:cxnLst>
    <dgm:cxn modelId="{CB1A7F00-5570-4338-B39B-2EC26C3385A5}" type="presOf" srcId="{8A3C951A-596F-49EC-B6D6-8B6EA0030D03}" destId="{BE97B241-04BC-49F0-BC3B-563AAE462471}" srcOrd="0" destOrd="0" presId="urn:microsoft.com/office/officeart/2005/8/layout/vList5"/>
    <dgm:cxn modelId="{A3F8670E-F2B1-4F1F-8504-004B4ACC7189}" srcId="{E7C5391C-25B2-4087-9957-85EA4AFE27FF}" destId="{3D47C8E5-1DE3-41AA-B766-E7DE0CA17EEE}" srcOrd="1" destOrd="0" parTransId="{0282BBC0-3779-4B45-A59A-806E1F6850A7}" sibTransId="{CD0CADB6-A81C-462F-9182-AF82F7FC450F}"/>
    <dgm:cxn modelId="{4FD33E17-A7F8-42CE-9FF8-7C0771DCADE0}" type="presOf" srcId="{DCA1B79D-6EB0-47DC-A8DF-490ADE0D7860}" destId="{93BECB82-19F9-4039-9F2F-3559FBA433F5}" srcOrd="0" destOrd="1" presId="urn:microsoft.com/office/officeart/2005/8/layout/vList5"/>
    <dgm:cxn modelId="{6B65F820-4022-415C-8CA0-7AA74035882D}" type="presOf" srcId="{7AF75807-21A1-4436-9BA7-ADDBACAFE078}" destId="{93BECB82-19F9-4039-9F2F-3559FBA433F5}" srcOrd="0" destOrd="0" presId="urn:microsoft.com/office/officeart/2005/8/layout/vList5"/>
    <dgm:cxn modelId="{5DB1AC3D-7478-4226-AC16-1D71B9179844}" type="presOf" srcId="{3D47C8E5-1DE3-41AA-B766-E7DE0CA17EEE}" destId="{BE97B241-04BC-49F0-BC3B-563AAE462471}" srcOrd="0" destOrd="1" presId="urn:microsoft.com/office/officeart/2005/8/layout/vList5"/>
    <dgm:cxn modelId="{CB160E41-FD66-4771-8554-1A180BA37FA9}" srcId="{6387F45B-E913-4A16-8922-4D150123FE1A}" destId="{7AF75807-21A1-4436-9BA7-ADDBACAFE078}" srcOrd="0" destOrd="0" parTransId="{B4CB4E8F-9F79-4FE7-913D-B93D151AE814}" sibTransId="{0A2AF467-8DA3-474C-80FC-A0C38D8965EF}"/>
    <dgm:cxn modelId="{402FC069-593F-4958-96A4-D72AD3CE2139}" type="presOf" srcId="{6387F45B-E913-4A16-8922-4D150123FE1A}" destId="{2B9FF97B-D4BD-458B-AEEC-066E70E63A1B}" srcOrd="0" destOrd="0" presId="urn:microsoft.com/office/officeart/2005/8/layout/vList5"/>
    <dgm:cxn modelId="{C5500759-5CCA-4AAC-A218-F4FF9D87B836}" srcId="{6387F45B-E913-4A16-8922-4D150123FE1A}" destId="{DCA1B79D-6EB0-47DC-A8DF-490ADE0D7860}" srcOrd="1" destOrd="0" parTransId="{41FD96A2-41DF-47BD-BF7F-398C4A74A996}" sibTransId="{8F64C2F9-041F-4B5E-BCD6-80AFAADF340E}"/>
    <dgm:cxn modelId="{42FB5B84-308B-4469-B8A3-C1D34C7196E6}" type="presOf" srcId="{AB786AC5-8658-498F-B382-87A1B08C12AC}" destId="{93BECB82-19F9-4039-9F2F-3559FBA433F5}" srcOrd="0" destOrd="2" presId="urn:microsoft.com/office/officeart/2005/8/layout/vList5"/>
    <dgm:cxn modelId="{1055BC88-F1F5-409F-80FE-F8C86AE7E365}" srcId="{B877A8E3-4605-4B5A-8297-3FE31F6B8437}" destId="{6387F45B-E913-4A16-8922-4D150123FE1A}" srcOrd="0" destOrd="0" parTransId="{399FC5EB-44D3-47F0-AD36-4DEE9F59001C}" sibTransId="{E76DDB05-0570-4F01-A94D-2DFE441E1F9E}"/>
    <dgm:cxn modelId="{6079A390-2DB0-492C-9139-738EC032C7EC}" srcId="{6387F45B-E913-4A16-8922-4D150123FE1A}" destId="{AB786AC5-8658-498F-B382-87A1B08C12AC}" srcOrd="2" destOrd="0" parTransId="{D6C089CD-9847-49CA-B1F7-7C0E6DFF44B1}" sibTransId="{6CAEBE26-0F9E-4C2C-8515-380CDBA47C21}"/>
    <dgm:cxn modelId="{A33B0292-91A5-4B74-B7C6-B10C0D4697FA}" srcId="{E7C5391C-25B2-4087-9957-85EA4AFE27FF}" destId="{8A3C951A-596F-49EC-B6D6-8B6EA0030D03}" srcOrd="0" destOrd="0" parTransId="{7373202A-74DB-46DE-A60B-48B6439C20E2}" sibTransId="{9DE6F7F6-EA1A-4D56-B830-BF532425D122}"/>
    <dgm:cxn modelId="{D9A6F99E-EAAC-41BF-BF30-C4B5434D33F9}" type="presOf" srcId="{E7C5391C-25B2-4087-9957-85EA4AFE27FF}" destId="{CE9B1901-D6CA-4A81-88A7-3FD884C8C956}" srcOrd="0" destOrd="0" presId="urn:microsoft.com/office/officeart/2005/8/layout/vList5"/>
    <dgm:cxn modelId="{B31009CC-E1EC-4FC5-AFF1-A6147D9B69D3}" type="presOf" srcId="{B877A8E3-4605-4B5A-8297-3FE31F6B8437}" destId="{8B1A647A-80A5-4A8E-8E5D-1AF39C0B6CD6}" srcOrd="0" destOrd="0" presId="urn:microsoft.com/office/officeart/2005/8/layout/vList5"/>
    <dgm:cxn modelId="{EFA69FEB-DF41-4E71-A337-36592BD9FC5D}" srcId="{B877A8E3-4605-4B5A-8297-3FE31F6B8437}" destId="{E7C5391C-25B2-4087-9957-85EA4AFE27FF}" srcOrd="1" destOrd="0" parTransId="{62EF3821-42AF-4072-A052-1FE498C3D9FF}" sibTransId="{92112CA3-D645-49AA-AFD5-D196C2994975}"/>
    <dgm:cxn modelId="{0C0B40AB-0F26-4EA4-807E-9188A5BBB246}" type="presParOf" srcId="{8B1A647A-80A5-4A8E-8E5D-1AF39C0B6CD6}" destId="{D156AF4D-2EDE-4E6A-96FB-113481F07735}" srcOrd="0" destOrd="0" presId="urn:microsoft.com/office/officeart/2005/8/layout/vList5"/>
    <dgm:cxn modelId="{A15EFD5F-7FFC-4092-8B22-807AC08E8B8A}" type="presParOf" srcId="{D156AF4D-2EDE-4E6A-96FB-113481F07735}" destId="{2B9FF97B-D4BD-458B-AEEC-066E70E63A1B}" srcOrd="0" destOrd="0" presId="urn:microsoft.com/office/officeart/2005/8/layout/vList5"/>
    <dgm:cxn modelId="{7F3B496E-7BE3-4110-A1DF-300C46C93F06}" type="presParOf" srcId="{D156AF4D-2EDE-4E6A-96FB-113481F07735}" destId="{93BECB82-19F9-4039-9F2F-3559FBA433F5}" srcOrd="1" destOrd="0" presId="urn:microsoft.com/office/officeart/2005/8/layout/vList5"/>
    <dgm:cxn modelId="{746D330B-014D-4342-90E7-9B2334C75CC7}" type="presParOf" srcId="{8B1A647A-80A5-4A8E-8E5D-1AF39C0B6CD6}" destId="{7BB8DF19-7E88-438C-886F-BFDDE5C351F9}" srcOrd="1" destOrd="0" presId="urn:microsoft.com/office/officeart/2005/8/layout/vList5"/>
    <dgm:cxn modelId="{81326FAF-6A53-47AA-BE1A-C0DE3852BBFE}" type="presParOf" srcId="{8B1A647A-80A5-4A8E-8E5D-1AF39C0B6CD6}" destId="{16785F3C-E0BD-445E-BBDA-BE16B8936D5A}" srcOrd="2" destOrd="0" presId="urn:microsoft.com/office/officeart/2005/8/layout/vList5"/>
    <dgm:cxn modelId="{68E887BF-CE71-4724-9B30-054E0443769F}" type="presParOf" srcId="{16785F3C-E0BD-445E-BBDA-BE16B8936D5A}" destId="{CE9B1901-D6CA-4A81-88A7-3FD884C8C956}" srcOrd="0" destOrd="0" presId="urn:microsoft.com/office/officeart/2005/8/layout/vList5"/>
    <dgm:cxn modelId="{9E03BB2E-7E8A-4F2E-8F63-0653593381B8}" type="presParOf" srcId="{16785F3C-E0BD-445E-BBDA-BE16B8936D5A}" destId="{BE97B241-04BC-49F0-BC3B-563AAE46247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2511167-9751-4089-BA23-A93D4FE3B6B0}" type="doc">
      <dgm:prSet loTypeId="urn:microsoft.com/office/officeart/2008/layout/LinedList" loCatId="list" qsTypeId="urn:microsoft.com/office/officeart/2005/8/quickstyle/3d4" qsCatId="3D" csTypeId="urn:microsoft.com/office/officeart/2005/8/colors/accent1_2" csCatId="accent1" phldr="1"/>
      <dgm:spPr/>
      <dgm:t>
        <a:bodyPr/>
        <a:lstStyle/>
        <a:p>
          <a:endParaRPr lang="en-US"/>
        </a:p>
      </dgm:t>
    </dgm:pt>
    <dgm:pt modelId="{2C3B3989-EC52-48C0-8202-B08F3A9B0876}">
      <dgm:prSet custT="1"/>
      <dgm:spPr/>
      <dgm:t>
        <a:bodyPr/>
        <a:lstStyle/>
        <a:p>
          <a:r>
            <a:rPr lang="en-US" sz="2000" dirty="0">
              <a:latin typeface="Calibri Light" panose="020F0302020204030204" pitchFamily="34" charset="0"/>
              <a:cs typeface="Calibri Light" panose="020F0302020204030204" pitchFamily="34" charset="0"/>
            </a:rPr>
            <a:t>An Individualized Care Plan (ICP) is developed by a participant of the Interdisciplinary Care Team (ICT), mainly the nurse case manager.</a:t>
          </a:r>
        </a:p>
      </dgm:t>
    </dgm:pt>
    <dgm:pt modelId="{7A6ABB75-082D-4DC1-A419-06B53F20BDD8}" type="parTrans" cxnId="{C33651FC-E7B6-4722-A504-B0D6759D945A}">
      <dgm:prSet/>
      <dgm:spPr/>
      <dgm:t>
        <a:bodyPr/>
        <a:lstStyle/>
        <a:p>
          <a:endParaRPr lang="en-US"/>
        </a:p>
      </dgm:t>
    </dgm:pt>
    <dgm:pt modelId="{1341E110-8D5B-4191-8BDA-2BFEF6E73720}" type="sibTrans" cxnId="{C33651FC-E7B6-4722-A504-B0D6759D945A}">
      <dgm:prSet/>
      <dgm:spPr/>
      <dgm:t>
        <a:bodyPr/>
        <a:lstStyle/>
        <a:p>
          <a:endParaRPr lang="en-US"/>
        </a:p>
      </dgm:t>
    </dgm:pt>
    <dgm:pt modelId="{C7720711-5437-4E77-837C-3A7F9F76DEC0}">
      <dgm:prSet custT="1"/>
      <dgm:spPr/>
      <dgm:t>
        <a:bodyPr/>
        <a:lstStyle/>
        <a:p>
          <a:r>
            <a:rPr lang="en-US" sz="2000" dirty="0">
              <a:latin typeface="Calibri Light" panose="020F0302020204030204" pitchFamily="34" charset="0"/>
              <a:cs typeface="Calibri Light" panose="020F0302020204030204" pitchFamily="34" charset="0"/>
            </a:rPr>
            <a:t>The ICP can be developed in collaboration with the member and the member’s caregiver (with consent).</a:t>
          </a:r>
        </a:p>
      </dgm:t>
    </dgm:pt>
    <dgm:pt modelId="{C093CCFF-2EC5-4D70-8ABF-3247823BE394}" type="parTrans" cxnId="{D45F9457-D90A-4876-B67E-A1B5290E25D7}">
      <dgm:prSet/>
      <dgm:spPr/>
      <dgm:t>
        <a:bodyPr/>
        <a:lstStyle/>
        <a:p>
          <a:endParaRPr lang="en-US"/>
        </a:p>
      </dgm:t>
    </dgm:pt>
    <dgm:pt modelId="{E6F99641-2137-44B0-95A5-C4E84125BEC5}" type="sibTrans" cxnId="{D45F9457-D90A-4876-B67E-A1B5290E25D7}">
      <dgm:prSet/>
      <dgm:spPr/>
      <dgm:t>
        <a:bodyPr/>
        <a:lstStyle/>
        <a:p>
          <a:endParaRPr lang="en-US"/>
        </a:p>
      </dgm:t>
    </dgm:pt>
    <dgm:pt modelId="{F01E1D46-5408-4EDC-8B42-86F2BB1ACC58}">
      <dgm:prSet custT="1"/>
      <dgm:spPr/>
      <dgm:t>
        <a:bodyPr/>
        <a:lstStyle/>
        <a:p>
          <a:r>
            <a:rPr lang="en-US" sz="2000" dirty="0">
              <a:latin typeface="Calibri Light" panose="020F0302020204030204" pitchFamily="34" charset="0"/>
              <a:cs typeface="Calibri Light" panose="020F0302020204030204" pitchFamily="34" charset="0"/>
            </a:rPr>
            <a:t>If the member is not reached, an ICP is created using HRA information, claims data, and/or their electronic medical records. </a:t>
          </a:r>
        </a:p>
      </dgm:t>
    </dgm:pt>
    <dgm:pt modelId="{B0AF7626-F2B0-4F5A-8BDA-3FE057E9E146}" type="parTrans" cxnId="{7C3D2660-40C2-4481-9D15-37F20CEF8FC0}">
      <dgm:prSet/>
      <dgm:spPr/>
      <dgm:t>
        <a:bodyPr/>
        <a:lstStyle/>
        <a:p>
          <a:endParaRPr lang="en-US"/>
        </a:p>
      </dgm:t>
    </dgm:pt>
    <dgm:pt modelId="{0BBA7C3C-48E4-45DF-80C7-EBBFE54FB354}" type="sibTrans" cxnId="{7C3D2660-40C2-4481-9D15-37F20CEF8FC0}">
      <dgm:prSet/>
      <dgm:spPr/>
      <dgm:t>
        <a:bodyPr/>
        <a:lstStyle/>
        <a:p>
          <a:endParaRPr lang="en-US"/>
        </a:p>
      </dgm:t>
    </dgm:pt>
    <dgm:pt modelId="{973418A3-A9BE-473A-8B71-8DDEE99FCDF2}">
      <dgm:prSet custT="1"/>
      <dgm:spPr/>
      <dgm:t>
        <a:bodyPr/>
        <a:lstStyle/>
        <a:p>
          <a:r>
            <a:rPr lang="en-US" sz="2000" dirty="0">
              <a:latin typeface="Calibri Light" panose="020F0302020204030204" pitchFamily="34" charset="0"/>
              <a:cs typeface="Calibri Light" panose="020F0302020204030204" pitchFamily="34" charset="0"/>
            </a:rPr>
            <a:t>The Plan’s Care Management Team works closely with the member to create, implement, and evaluate the ICP.</a:t>
          </a:r>
        </a:p>
      </dgm:t>
    </dgm:pt>
    <dgm:pt modelId="{A20FF2B8-7596-4E8E-AA02-7F6A3308DD47}" type="parTrans" cxnId="{C9995789-B02D-45B2-B78D-885BB66F4F5D}">
      <dgm:prSet/>
      <dgm:spPr/>
      <dgm:t>
        <a:bodyPr/>
        <a:lstStyle/>
        <a:p>
          <a:endParaRPr lang="en-US"/>
        </a:p>
      </dgm:t>
    </dgm:pt>
    <dgm:pt modelId="{C18C6DE7-4991-40C1-90E2-6E4A759594B3}" type="sibTrans" cxnId="{C9995789-B02D-45B2-B78D-885BB66F4F5D}">
      <dgm:prSet/>
      <dgm:spPr/>
      <dgm:t>
        <a:bodyPr/>
        <a:lstStyle/>
        <a:p>
          <a:endParaRPr lang="en-US"/>
        </a:p>
      </dgm:t>
    </dgm:pt>
    <dgm:pt modelId="{AA1F4149-6099-4BF1-B9E1-A0E8F5DB0723}">
      <dgm:prSet custT="1"/>
      <dgm:spPr/>
      <dgm:t>
        <a:bodyPr/>
        <a:lstStyle/>
        <a:p>
          <a:r>
            <a:rPr lang="en-US" sz="2000" dirty="0">
              <a:latin typeface="Calibri Light" panose="020F0302020204030204" pitchFamily="34" charset="0"/>
              <a:cs typeface="Calibri Light" panose="020F0302020204030204" pitchFamily="34" charset="0"/>
            </a:rPr>
            <a:t>The ICP is a fluid document, ever-changing based on the member’s changing health care needs. The ICP is updated at least annually and/or if a significant change in status occurs. </a:t>
          </a:r>
        </a:p>
      </dgm:t>
    </dgm:pt>
    <dgm:pt modelId="{6CCBAA63-973E-44D6-86DC-6902E6299EA1}" type="parTrans" cxnId="{A6A0A553-4C0C-4A40-A56A-4D37FD84E134}">
      <dgm:prSet/>
      <dgm:spPr/>
      <dgm:t>
        <a:bodyPr/>
        <a:lstStyle/>
        <a:p>
          <a:endParaRPr lang="en-US"/>
        </a:p>
      </dgm:t>
    </dgm:pt>
    <dgm:pt modelId="{222B581B-AB9B-4EB4-BC7A-B31489D3399B}" type="sibTrans" cxnId="{A6A0A553-4C0C-4A40-A56A-4D37FD84E134}">
      <dgm:prSet/>
      <dgm:spPr/>
      <dgm:t>
        <a:bodyPr/>
        <a:lstStyle/>
        <a:p>
          <a:endParaRPr lang="en-US"/>
        </a:p>
      </dgm:t>
    </dgm:pt>
    <dgm:pt modelId="{759EE9B9-5F34-45CD-A8FB-387A1311B29B}" type="pres">
      <dgm:prSet presAssocID="{22511167-9751-4089-BA23-A93D4FE3B6B0}" presName="vert0" presStyleCnt="0">
        <dgm:presLayoutVars>
          <dgm:dir/>
          <dgm:animOne val="branch"/>
          <dgm:animLvl val="lvl"/>
        </dgm:presLayoutVars>
      </dgm:prSet>
      <dgm:spPr/>
    </dgm:pt>
    <dgm:pt modelId="{536AF745-B15D-4489-B639-390606C0BEFC}" type="pres">
      <dgm:prSet presAssocID="{2C3B3989-EC52-48C0-8202-B08F3A9B0876}" presName="thickLine" presStyleLbl="alignNode1" presStyleIdx="0" presStyleCnt="5"/>
      <dgm:spPr/>
    </dgm:pt>
    <dgm:pt modelId="{D5A51AB9-19B1-4FA9-BCE8-A0B2AEBA85AA}" type="pres">
      <dgm:prSet presAssocID="{2C3B3989-EC52-48C0-8202-B08F3A9B0876}" presName="horz1" presStyleCnt="0"/>
      <dgm:spPr/>
    </dgm:pt>
    <dgm:pt modelId="{E9248EBF-02B4-4B3D-992A-976BE387F884}" type="pres">
      <dgm:prSet presAssocID="{2C3B3989-EC52-48C0-8202-B08F3A9B0876}" presName="tx1" presStyleLbl="revTx" presStyleIdx="0" presStyleCnt="5"/>
      <dgm:spPr/>
    </dgm:pt>
    <dgm:pt modelId="{4AB3925B-EEC9-4A8B-A960-FD09AD0EC792}" type="pres">
      <dgm:prSet presAssocID="{2C3B3989-EC52-48C0-8202-B08F3A9B0876}" presName="vert1" presStyleCnt="0"/>
      <dgm:spPr/>
    </dgm:pt>
    <dgm:pt modelId="{005736F4-542B-42CD-A931-58ECBA299859}" type="pres">
      <dgm:prSet presAssocID="{C7720711-5437-4E77-837C-3A7F9F76DEC0}" presName="thickLine" presStyleLbl="alignNode1" presStyleIdx="1" presStyleCnt="5"/>
      <dgm:spPr/>
    </dgm:pt>
    <dgm:pt modelId="{569A4A88-EC17-4909-A701-7BFE122458B1}" type="pres">
      <dgm:prSet presAssocID="{C7720711-5437-4E77-837C-3A7F9F76DEC0}" presName="horz1" presStyleCnt="0"/>
      <dgm:spPr/>
    </dgm:pt>
    <dgm:pt modelId="{B1CCE205-02A0-49AD-A6F6-8E0A3A0945F1}" type="pres">
      <dgm:prSet presAssocID="{C7720711-5437-4E77-837C-3A7F9F76DEC0}" presName="tx1" presStyleLbl="revTx" presStyleIdx="1" presStyleCnt="5"/>
      <dgm:spPr/>
    </dgm:pt>
    <dgm:pt modelId="{B58F6F34-2989-4024-8AB9-3ACE0BC6E396}" type="pres">
      <dgm:prSet presAssocID="{C7720711-5437-4E77-837C-3A7F9F76DEC0}" presName="vert1" presStyleCnt="0"/>
      <dgm:spPr/>
    </dgm:pt>
    <dgm:pt modelId="{5A54CCEF-ECF3-44F3-9FEA-87B7B32AFA8E}" type="pres">
      <dgm:prSet presAssocID="{F01E1D46-5408-4EDC-8B42-86F2BB1ACC58}" presName="thickLine" presStyleLbl="alignNode1" presStyleIdx="2" presStyleCnt="5"/>
      <dgm:spPr/>
    </dgm:pt>
    <dgm:pt modelId="{494B7C1B-F901-4C95-BADF-01AF94E91789}" type="pres">
      <dgm:prSet presAssocID="{F01E1D46-5408-4EDC-8B42-86F2BB1ACC58}" presName="horz1" presStyleCnt="0"/>
      <dgm:spPr/>
    </dgm:pt>
    <dgm:pt modelId="{2568F77F-CF59-44F6-A34F-CBAFAFDBAEDB}" type="pres">
      <dgm:prSet presAssocID="{F01E1D46-5408-4EDC-8B42-86F2BB1ACC58}" presName="tx1" presStyleLbl="revTx" presStyleIdx="2" presStyleCnt="5"/>
      <dgm:spPr/>
    </dgm:pt>
    <dgm:pt modelId="{1C4F5C11-AD8C-460A-BB59-5EA03F57C624}" type="pres">
      <dgm:prSet presAssocID="{F01E1D46-5408-4EDC-8B42-86F2BB1ACC58}" presName="vert1" presStyleCnt="0"/>
      <dgm:spPr/>
    </dgm:pt>
    <dgm:pt modelId="{BC04C72E-AAA8-49A9-840C-208789AD06C2}" type="pres">
      <dgm:prSet presAssocID="{973418A3-A9BE-473A-8B71-8DDEE99FCDF2}" presName="thickLine" presStyleLbl="alignNode1" presStyleIdx="3" presStyleCnt="5"/>
      <dgm:spPr/>
    </dgm:pt>
    <dgm:pt modelId="{1D812F73-E3EB-4064-93B2-2883F3632853}" type="pres">
      <dgm:prSet presAssocID="{973418A3-A9BE-473A-8B71-8DDEE99FCDF2}" presName="horz1" presStyleCnt="0"/>
      <dgm:spPr/>
    </dgm:pt>
    <dgm:pt modelId="{AF0970F8-FFDA-48F6-BAB4-5F4FD1B20150}" type="pres">
      <dgm:prSet presAssocID="{973418A3-A9BE-473A-8B71-8DDEE99FCDF2}" presName="tx1" presStyleLbl="revTx" presStyleIdx="3" presStyleCnt="5"/>
      <dgm:spPr/>
    </dgm:pt>
    <dgm:pt modelId="{0E0CDC1F-3403-4CC8-AD5A-D20950AC611A}" type="pres">
      <dgm:prSet presAssocID="{973418A3-A9BE-473A-8B71-8DDEE99FCDF2}" presName="vert1" presStyleCnt="0"/>
      <dgm:spPr/>
    </dgm:pt>
    <dgm:pt modelId="{949E9944-070D-45EF-B130-A2EE6CED1F2C}" type="pres">
      <dgm:prSet presAssocID="{AA1F4149-6099-4BF1-B9E1-A0E8F5DB0723}" presName="thickLine" presStyleLbl="alignNode1" presStyleIdx="4" presStyleCnt="5"/>
      <dgm:spPr/>
    </dgm:pt>
    <dgm:pt modelId="{46624795-32B8-4EA4-8363-03DF8AE9654D}" type="pres">
      <dgm:prSet presAssocID="{AA1F4149-6099-4BF1-B9E1-A0E8F5DB0723}" presName="horz1" presStyleCnt="0"/>
      <dgm:spPr/>
    </dgm:pt>
    <dgm:pt modelId="{F3BB584D-9E17-445D-B292-1B80463987C2}" type="pres">
      <dgm:prSet presAssocID="{AA1F4149-6099-4BF1-B9E1-A0E8F5DB0723}" presName="tx1" presStyleLbl="revTx" presStyleIdx="4" presStyleCnt="5"/>
      <dgm:spPr/>
    </dgm:pt>
    <dgm:pt modelId="{84678783-96B5-4173-8D61-62519AA51FB0}" type="pres">
      <dgm:prSet presAssocID="{AA1F4149-6099-4BF1-B9E1-A0E8F5DB0723}" presName="vert1" presStyleCnt="0"/>
      <dgm:spPr/>
    </dgm:pt>
  </dgm:ptLst>
  <dgm:cxnLst>
    <dgm:cxn modelId="{CEBC3D19-6F46-40D4-A3C4-73EEB2498F4E}" type="presOf" srcId="{C7720711-5437-4E77-837C-3A7F9F76DEC0}" destId="{B1CCE205-02A0-49AD-A6F6-8E0A3A0945F1}" srcOrd="0" destOrd="0" presId="urn:microsoft.com/office/officeart/2008/layout/LinedList"/>
    <dgm:cxn modelId="{141C8F1C-2A24-4B5A-81CD-6BB460E26BB7}" type="presOf" srcId="{2C3B3989-EC52-48C0-8202-B08F3A9B0876}" destId="{E9248EBF-02B4-4B3D-992A-976BE387F884}" srcOrd="0" destOrd="0" presId="urn:microsoft.com/office/officeart/2008/layout/LinedList"/>
    <dgm:cxn modelId="{7C3D2660-40C2-4481-9D15-37F20CEF8FC0}" srcId="{22511167-9751-4089-BA23-A93D4FE3B6B0}" destId="{F01E1D46-5408-4EDC-8B42-86F2BB1ACC58}" srcOrd="2" destOrd="0" parTransId="{B0AF7626-F2B0-4F5A-8BDA-3FE057E9E146}" sibTransId="{0BBA7C3C-48E4-45DF-80C7-EBBFE54FB354}"/>
    <dgm:cxn modelId="{1B76D04C-79A8-44D0-8C53-BE364ED40893}" type="presOf" srcId="{AA1F4149-6099-4BF1-B9E1-A0E8F5DB0723}" destId="{F3BB584D-9E17-445D-B292-1B80463987C2}" srcOrd="0" destOrd="0" presId="urn:microsoft.com/office/officeart/2008/layout/LinedList"/>
    <dgm:cxn modelId="{D395C351-AEF0-4237-A4EF-BAD80D98FC5E}" type="presOf" srcId="{F01E1D46-5408-4EDC-8B42-86F2BB1ACC58}" destId="{2568F77F-CF59-44F6-A34F-CBAFAFDBAEDB}" srcOrd="0" destOrd="0" presId="urn:microsoft.com/office/officeart/2008/layout/LinedList"/>
    <dgm:cxn modelId="{A6A0A553-4C0C-4A40-A56A-4D37FD84E134}" srcId="{22511167-9751-4089-BA23-A93D4FE3B6B0}" destId="{AA1F4149-6099-4BF1-B9E1-A0E8F5DB0723}" srcOrd="4" destOrd="0" parTransId="{6CCBAA63-973E-44D6-86DC-6902E6299EA1}" sibTransId="{222B581B-AB9B-4EB4-BC7A-B31489D3399B}"/>
    <dgm:cxn modelId="{D45F9457-D90A-4876-B67E-A1B5290E25D7}" srcId="{22511167-9751-4089-BA23-A93D4FE3B6B0}" destId="{C7720711-5437-4E77-837C-3A7F9F76DEC0}" srcOrd="1" destOrd="0" parTransId="{C093CCFF-2EC5-4D70-8ABF-3247823BE394}" sibTransId="{E6F99641-2137-44B0-95A5-C4E84125BEC5}"/>
    <dgm:cxn modelId="{88F14E88-F411-4DCB-AD36-965E808FCE3B}" type="presOf" srcId="{22511167-9751-4089-BA23-A93D4FE3B6B0}" destId="{759EE9B9-5F34-45CD-A8FB-387A1311B29B}" srcOrd="0" destOrd="0" presId="urn:microsoft.com/office/officeart/2008/layout/LinedList"/>
    <dgm:cxn modelId="{C9995789-B02D-45B2-B78D-885BB66F4F5D}" srcId="{22511167-9751-4089-BA23-A93D4FE3B6B0}" destId="{973418A3-A9BE-473A-8B71-8DDEE99FCDF2}" srcOrd="3" destOrd="0" parTransId="{A20FF2B8-7596-4E8E-AA02-7F6A3308DD47}" sibTransId="{C18C6DE7-4991-40C1-90E2-6E4A759594B3}"/>
    <dgm:cxn modelId="{C33651FC-E7B6-4722-A504-B0D6759D945A}" srcId="{22511167-9751-4089-BA23-A93D4FE3B6B0}" destId="{2C3B3989-EC52-48C0-8202-B08F3A9B0876}" srcOrd="0" destOrd="0" parTransId="{7A6ABB75-082D-4DC1-A419-06B53F20BDD8}" sibTransId="{1341E110-8D5B-4191-8BDA-2BFEF6E73720}"/>
    <dgm:cxn modelId="{64C198FC-2B12-4694-AD98-53DD362987F9}" type="presOf" srcId="{973418A3-A9BE-473A-8B71-8DDEE99FCDF2}" destId="{AF0970F8-FFDA-48F6-BAB4-5F4FD1B20150}" srcOrd="0" destOrd="0" presId="urn:microsoft.com/office/officeart/2008/layout/LinedList"/>
    <dgm:cxn modelId="{47E5657B-B0E4-421B-A4F0-7A8AEEC32674}" type="presParOf" srcId="{759EE9B9-5F34-45CD-A8FB-387A1311B29B}" destId="{536AF745-B15D-4489-B639-390606C0BEFC}" srcOrd="0" destOrd="0" presId="urn:microsoft.com/office/officeart/2008/layout/LinedList"/>
    <dgm:cxn modelId="{294D373B-0642-4CF2-9237-98A15FC554A3}" type="presParOf" srcId="{759EE9B9-5F34-45CD-A8FB-387A1311B29B}" destId="{D5A51AB9-19B1-4FA9-BCE8-A0B2AEBA85AA}" srcOrd="1" destOrd="0" presId="urn:microsoft.com/office/officeart/2008/layout/LinedList"/>
    <dgm:cxn modelId="{FF33A82E-61D4-45CF-8E32-F1CEE0885DCC}" type="presParOf" srcId="{D5A51AB9-19B1-4FA9-BCE8-A0B2AEBA85AA}" destId="{E9248EBF-02B4-4B3D-992A-976BE387F884}" srcOrd="0" destOrd="0" presId="urn:microsoft.com/office/officeart/2008/layout/LinedList"/>
    <dgm:cxn modelId="{AA8B11ED-6B1D-4000-9763-3DDB5F3CA48A}" type="presParOf" srcId="{D5A51AB9-19B1-4FA9-BCE8-A0B2AEBA85AA}" destId="{4AB3925B-EEC9-4A8B-A960-FD09AD0EC792}" srcOrd="1" destOrd="0" presId="urn:microsoft.com/office/officeart/2008/layout/LinedList"/>
    <dgm:cxn modelId="{EE9F88A3-1097-4ED0-9E67-C7A81A8DBCC9}" type="presParOf" srcId="{759EE9B9-5F34-45CD-A8FB-387A1311B29B}" destId="{005736F4-542B-42CD-A931-58ECBA299859}" srcOrd="2" destOrd="0" presId="urn:microsoft.com/office/officeart/2008/layout/LinedList"/>
    <dgm:cxn modelId="{DEBCAA26-03CB-4233-90B7-918C35228488}" type="presParOf" srcId="{759EE9B9-5F34-45CD-A8FB-387A1311B29B}" destId="{569A4A88-EC17-4909-A701-7BFE122458B1}" srcOrd="3" destOrd="0" presId="urn:microsoft.com/office/officeart/2008/layout/LinedList"/>
    <dgm:cxn modelId="{24B8E298-3708-4E6C-8EEC-9E0A6B969FB5}" type="presParOf" srcId="{569A4A88-EC17-4909-A701-7BFE122458B1}" destId="{B1CCE205-02A0-49AD-A6F6-8E0A3A0945F1}" srcOrd="0" destOrd="0" presId="urn:microsoft.com/office/officeart/2008/layout/LinedList"/>
    <dgm:cxn modelId="{F1631B8F-8AFC-4AAD-9DB6-094EE7764CA4}" type="presParOf" srcId="{569A4A88-EC17-4909-A701-7BFE122458B1}" destId="{B58F6F34-2989-4024-8AB9-3ACE0BC6E396}" srcOrd="1" destOrd="0" presId="urn:microsoft.com/office/officeart/2008/layout/LinedList"/>
    <dgm:cxn modelId="{3B817BC3-0AFB-4AF4-8695-E7EE082A5950}" type="presParOf" srcId="{759EE9B9-5F34-45CD-A8FB-387A1311B29B}" destId="{5A54CCEF-ECF3-44F3-9FEA-87B7B32AFA8E}" srcOrd="4" destOrd="0" presId="urn:microsoft.com/office/officeart/2008/layout/LinedList"/>
    <dgm:cxn modelId="{808BBFFB-BE1D-4DE0-8ED5-1FF9C97DFA9B}" type="presParOf" srcId="{759EE9B9-5F34-45CD-A8FB-387A1311B29B}" destId="{494B7C1B-F901-4C95-BADF-01AF94E91789}" srcOrd="5" destOrd="0" presId="urn:microsoft.com/office/officeart/2008/layout/LinedList"/>
    <dgm:cxn modelId="{93CC378C-A998-4380-B78F-A364A0695EC4}" type="presParOf" srcId="{494B7C1B-F901-4C95-BADF-01AF94E91789}" destId="{2568F77F-CF59-44F6-A34F-CBAFAFDBAEDB}" srcOrd="0" destOrd="0" presId="urn:microsoft.com/office/officeart/2008/layout/LinedList"/>
    <dgm:cxn modelId="{347B7488-AACF-4213-B201-C8ECE92513E1}" type="presParOf" srcId="{494B7C1B-F901-4C95-BADF-01AF94E91789}" destId="{1C4F5C11-AD8C-460A-BB59-5EA03F57C624}" srcOrd="1" destOrd="0" presId="urn:microsoft.com/office/officeart/2008/layout/LinedList"/>
    <dgm:cxn modelId="{0B077EC5-111A-4A71-9321-F2A685B4ABDE}" type="presParOf" srcId="{759EE9B9-5F34-45CD-A8FB-387A1311B29B}" destId="{BC04C72E-AAA8-49A9-840C-208789AD06C2}" srcOrd="6" destOrd="0" presId="urn:microsoft.com/office/officeart/2008/layout/LinedList"/>
    <dgm:cxn modelId="{69975C72-83AC-4FCE-8144-4EAB2E9821A6}" type="presParOf" srcId="{759EE9B9-5F34-45CD-A8FB-387A1311B29B}" destId="{1D812F73-E3EB-4064-93B2-2883F3632853}" srcOrd="7" destOrd="0" presId="urn:microsoft.com/office/officeart/2008/layout/LinedList"/>
    <dgm:cxn modelId="{078B3A3E-93F9-405B-B20C-2DF2FBDFFF89}" type="presParOf" srcId="{1D812F73-E3EB-4064-93B2-2883F3632853}" destId="{AF0970F8-FFDA-48F6-BAB4-5F4FD1B20150}" srcOrd="0" destOrd="0" presId="urn:microsoft.com/office/officeart/2008/layout/LinedList"/>
    <dgm:cxn modelId="{C6A94A0B-39B5-4AAC-A133-2E6568304CEC}" type="presParOf" srcId="{1D812F73-E3EB-4064-93B2-2883F3632853}" destId="{0E0CDC1F-3403-4CC8-AD5A-D20950AC611A}" srcOrd="1" destOrd="0" presId="urn:microsoft.com/office/officeart/2008/layout/LinedList"/>
    <dgm:cxn modelId="{13E89CAA-57B5-41E0-9339-39F3D19F7F8B}" type="presParOf" srcId="{759EE9B9-5F34-45CD-A8FB-387A1311B29B}" destId="{949E9944-070D-45EF-B130-A2EE6CED1F2C}" srcOrd="8" destOrd="0" presId="urn:microsoft.com/office/officeart/2008/layout/LinedList"/>
    <dgm:cxn modelId="{6993984E-8324-493B-9C11-0B0C5920ADB0}" type="presParOf" srcId="{759EE9B9-5F34-45CD-A8FB-387A1311B29B}" destId="{46624795-32B8-4EA4-8363-03DF8AE9654D}" srcOrd="9" destOrd="0" presId="urn:microsoft.com/office/officeart/2008/layout/LinedList"/>
    <dgm:cxn modelId="{77FB6B44-697E-4B39-8503-6000AB58EB62}" type="presParOf" srcId="{46624795-32B8-4EA4-8363-03DF8AE9654D}" destId="{F3BB584D-9E17-445D-B292-1B80463987C2}" srcOrd="0" destOrd="0" presId="urn:microsoft.com/office/officeart/2008/layout/LinedList"/>
    <dgm:cxn modelId="{B7B796EB-7B55-4BF2-850C-7E854397D0DF}" type="presParOf" srcId="{46624795-32B8-4EA4-8363-03DF8AE9654D}" destId="{84678783-96B5-4173-8D61-62519AA51FB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FC1B178-BAC8-4BC2-A0C0-3960A6341D7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0AB08628-D850-497F-AA97-043348DE05F6}">
      <dgm:prSet custT="1"/>
      <dgm:spPr/>
      <dgm:t>
        <a:bodyPr/>
        <a:lstStyle/>
        <a:p>
          <a:r>
            <a:rPr lang="en-US" sz="2200" dirty="0"/>
            <a:t>The ICP must include, but is not limited to: </a:t>
          </a:r>
        </a:p>
      </dgm:t>
    </dgm:pt>
    <dgm:pt modelId="{DF444385-2221-44D8-8A7F-B3A0324CE1EC}" type="parTrans" cxnId="{DD05AC80-0BFE-492D-8F36-121402507D93}">
      <dgm:prSet/>
      <dgm:spPr/>
      <dgm:t>
        <a:bodyPr/>
        <a:lstStyle/>
        <a:p>
          <a:endParaRPr lang="en-US"/>
        </a:p>
      </dgm:t>
    </dgm:pt>
    <dgm:pt modelId="{65CDEA35-F797-4750-B161-097FCAC02477}" type="sibTrans" cxnId="{DD05AC80-0BFE-492D-8F36-121402507D93}">
      <dgm:prSet/>
      <dgm:spPr/>
      <dgm:t>
        <a:bodyPr/>
        <a:lstStyle/>
        <a:p>
          <a:endParaRPr lang="en-US"/>
        </a:p>
      </dgm:t>
    </dgm:pt>
    <dgm:pt modelId="{07D45DBB-8E0D-4419-8BF1-9356C59F492F}">
      <dgm:prSet custT="1"/>
      <dgm:spPr/>
      <dgm:t>
        <a:bodyPr/>
        <a:lstStyle/>
        <a:p>
          <a:r>
            <a:rPr lang="en-US" sz="1800" dirty="0">
              <a:latin typeface="Calibri Light" panose="020F0302020204030204" pitchFamily="34" charset="0"/>
              <a:cs typeface="Calibri Light" panose="020F0302020204030204" pitchFamily="34" charset="0"/>
            </a:rPr>
            <a:t>The beneficiary’s self-management goals and objectives </a:t>
          </a:r>
        </a:p>
      </dgm:t>
    </dgm:pt>
    <dgm:pt modelId="{A016F487-C3CC-4358-BEB4-3DDC24D59A03}" type="parTrans" cxnId="{7D775EC0-D7DE-4C2E-9954-0D6F28A8E4C1}">
      <dgm:prSet/>
      <dgm:spPr/>
      <dgm:t>
        <a:bodyPr/>
        <a:lstStyle/>
        <a:p>
          <a:endParaRPr lang="en-US"/>
        </a:p>
      </dgm:t>
    </dgm:pt>
    <dgm:pt modelId="{6F896E95-E6DA-4BAA-AB94-801B449B8607}" type="sibTrans" cxnId="{7D775EC0-D7DE-4C2E-9954-0D6F28A8E4C1}">
      <dgm:prSet/>
      <dgm:spPr/>
      <dgm:t>
        <a:bodyPr/>
        <a:lstStyle/>
        <a:p>
          <a:endParaRPr lang="en-US"/>
        </a:p>
      </dgm:t>
    </dgm:pt>
    <dgm:pt modelId="{00D59645-A679-41AF-8B04-E7E270384582}">
      <dgm:prSet custT="1"/>
      <dgm:spPr/>
      <dgm:t>
        <a:bodyPr/>
        <a:lstStyle/>
        <a:p>
          <a:r>
            <a:rPr lang="en-US" sz="1800" dirty="0">
              <a:latin typeface="Calibri Light" panose="020F0302020204030204" pitchFamily="34" charset="0"/>
              <a:cs typeface="Calibri Light" panose="020F0302020204030204" pitchFamily="34" charset="0"/>
            </a:rPr>
            <a:t>The beneficiary’s personal health care preferences </a:t>
          </a:r>
        </a:p>
      </dgm:t>
    </dgm:pt>
    <dgm:pt modelId="{B327D1BC-D237-4B64-9D47-2E723C4B9F3E}" type="parTrans" cxnId="{1EE2F6F0-D9FC-4ED3-B4BD-29229A485B48}">
      <dgm:prSet/>
      <dgm:spPr/>
      <dgm:t>
        <a:bodyPr/>
        <a:lstStyle/>
        <a:p>
          <a:endParaRPr lang="en-US"/>
        </a:p>
      </dgm:t>
    </dgm:pt>
    <dgm:pt modelId="{E16C3897-45B7-4275-9E29-DD27A547AB2F}" type="sibTrans" cxnId="{1EE2F6F0-D9FC-4ED3-B4BD-29229A485B48}">
      <dgm:prSet/>
      <dgm:spPr/>
      <dgm:t>
        <a:bodyPr/>
        <a:lstStyle/>
        <a:p>
          <a:endParaRPr lang="en-US"/>
        </a:p>
      </dgm:t>
    </dgm:pt>
    <dgm:pt modelId="{3146C427-612A-462F-A583-82143988413C}">
      <dgm:prSet custT="1"/>
      <dgm:spPr/>
      <dgm:t>
        <a:bodyPr/>
        <a:lstStyle/>
        <a:p>
          <a:r>
            <a:rPr lang="en-US" sz="1800" dirty="0">
              <a:latin typeface="Calibri Light" panose="020F0302020204030204" pitchFamily="34" charset="0"/>
              <a:cs typeface="Calibri Light" panose="020F0302020204030204" pitchFamily="34" charset="0"/>
            </a:rPr>
            <a:t>A description of services specifically tailored to the beneficiary’s needs </a:t>
          </a:r>
        </a:p>
      </dgm:t>
    </dgm:pt>
    <dgm:pt modelId="{DF5965F5-563E-4D28-BA0B-416CDF90ADB5}" type="parTrans" cxnId="{D63A8989-BFE3-4065-8E83-F2B7172E2871}">
      <dgm:prSet/>
      <dgm:spPr/>
      <dgm:t>
        <a:bodyPr/>
        <a:lstStyle/>
        <a:p>
          <a:endParaRPr lang="en-US"/>
        </a:p>
      </dgm:t>
    </dgm:pt>
    <dgm:pt modelId="{414AB87C-A482-430A-AA12-72CDEC275A48}" type="sibTrans" cxnId="{D63A8989-BFE3-4065-8E83-F2B7172E2871}">
      <dgm:prSet/>
      <dgm:spPr/>
      <dgm:t>
        <a:bodyPr/>
        <a:lstStyle/>
        <a:p>
          <a:endParaRPr lang="en-US"/>
        </a:p>
      </dgm:t>
    </dgm:pt>
    <dgm:pt modelId="{4EC36CC0-CC07-4CC8-A647-B44A5E4B13F1}">
      <dgm:prSet custT="1"/>
      <dgm:spPr/>
      <dgm:t>
        <a:bodyPr/>
        <a:lstStyle/>
        <a:p>
          <a:r>
            <a:rPr lang="en-US" sz="1800" dirty="0">
              <a:latin typeface="Calibri Light" panose="020F0302020204030204" pitchFamily="34" charset="0"/>
              <a:cs typeface="Calibri Light" panose="020F0302020204030204" pitchFamily="34" charset="0"/>
            </a:rPr>
            <a:t>Identification of measurable goals and action taken if goals are not met</a:t>
          </a:r>
        </a:p>
      </dgm:t>
    </dgm:pt>
    <dgm:pt modelId="{D78CB7AC-31FB-409A-9F07-7F8600FEA4EC}" type="parTrans" cxnId="{65A63A26-AF10-4A6E-994D-88CCEFC23A50}">
      <dgm:prSet/>
      <dgm:spPr/>
      <dgm:t>
        <a:bodyPr/>
        <a:lstStyle/>
        <a:p>
          <a:endParaRPr lang="en-US"/>
        </a:p>
      </dgm:t>
    </dgm:pt>
    <dgm:pt modelId="{1D065F87-61E3-4097-8001-EE7CB33809D6}" type="sibTrans" cxnId="{65A63A26-AF10-4A6E-994D-88CCEFC23A50}">
      <dgm:prSet/>
      <dgm:spPr/>
      <dgm:t>
        <a:bodyPr/>
        <a:lstStyle/>
        <a:p>
          <a:endParaRPr lang="en-US"/>
        </a:p>
      </dgm:t>
    </dgm:pt>
    <dgm:pt modelId="{A961AE12-6618-43E6-9B2B-D7B1BA3CAD00}">
      <dgm:prSet custT="1"/>
      <dgm:spPr/>
      <dgm:t>
        <a:bodyPr/>
        <a:lstStyle/>
        <a:p>
          <a:r>
            <a:rPr lang="en-US" sz="2200" dirty="0"/>
            <a:t>The ICP is shared with members of the ICT using various methods such as, but not limited to: </a:t>
          </a:r>
        </a:p>
      </dgm:t>
    </dgm:pt>
    <dgm:pt modelId="{30877B88-C548-4375-A608-59F3E0661223}" type="parTrans" cxnId="{CA075582-E5F7-4AE8-941E-F81660AAD0A4}">
      <dgm:prSet/>
      <dgm:spPr/>
      <dgm:t>
        <a:bodyPr/>
        <a:lstStyle/>
        <a:p>
          <a:endParaRPr lang="en-US"/>
        </a:p>
      </dgm:t>
    </dgm:pt>
    <dgm:pt modelId="{8EBF0C27-4E19-47F7-9A80-7127CA8B60F4}" type="sibTrans" cxnId="{CA075582-E5F7-4AE8-941E-F81660AAD0A4}">
      <dgm:prSet/>
      <dgm:spPr/>
      <dgm:t>
        <a:bodyPr/>
        <a:lstStyle/>
        <a:p>
          <a:endParaRPr lang="en-US"/>
        </a:p>
      </dgm:t>
    </dgm:pt>
    <dgm:pt modelId="{583BE5D5-21F7-4318-936B-F13CE005C932}">
      <dgm:prSet custT="1"/>
      <dgm:spPr/>
      <dgm:t>
        <a:bodyPr/>
        <a:lstStyle/>
        <a:p>
          <a:r>
            <a:rPr lang="en-US" sz="1800" dirty="0">
              <a:latin typeface="Calibri Light" panose="020F0302020204030204" pitchFamily="34" charset="0"/>
              <a:cs typeface="Calibri Light" panose="020F0302020204030204" pitchFamily="34" charset="0"/>
            </a:rPr>
            <a:t>verbal communication during face-to-face or telephonic activities </a:t>
          </a:r>
        </a:p>
      </dgm:t>
    </dgm:pt>
    <dgm:pt modelId="{E167084E-880D-494C-9613-2B26F1023A87}" type="parTrans" cxnId="{866B7DD3-DC71-4719-9E79-7AD3F17DD8D4}">
      <dgm:prSet/>
      <dgm:spPr/>
      <dgm:t>
        <a:bodyPr/>
        <a:lstStyle/>
        <a:p>
          <a:endParaRPr lang="en-US"/>
        </a:p>
      </dgm:t>
    </dgm:pt>
    <dgm:pt modelId="{408E6D6A-4B03-4073-8890-BB8534BA9336}" type="sibTrans" cxnId="{866B7DD3-DC71-4719-9E79-7AD3F17DD8D4}">
      <dgm:prSet/>
      <dgm:spPr/>
      <dgm:t>
        <a:bodyPr/>
        <a:lstStyle/>
        <a:p>
          <a:endParaRPr lang="en-US"/>
        </a:p>
      </dgm:t>
    </dgm:pt>
    <dgm:pt modelId="{4C72A661-035E-456F-944C-B2ED79CFBFCF}">
      <dgm:prSet custT="1"/>
      <dgm:spPr/>
      <dgm:t>
        <a:bodyPr/>
        <a:lstStyle/>
        <a:p>
          <a:r>
            <a:rPr lang="en-US" sz="1800" dirty="0">
              <a:latin typeface="Calibri Light" panose="020F0302020204030204" pitchFamily="34" charset="0"/>
              <a:cs typeface="Calibri Light" panose="020F0302020204030204" pitchFamily="34" charset="0"/>
            </a:rPr>
            <a:t>written communication delivered in person, mail, email, facsimile </a:t>
          </a:r>
        </a:p>
      </dgm:t>
    </dgm:pt>
    <dgm:pt modelId="{4C5A477F-0A05-4B51-B9A0-D1FC3224E1B2}" type="parTrans" cxnId="{79716C78-0E9B-41D6-861A-9E662D4C958E}">
      <dgm:prSet/>
      <dgm:spPr/>
      <dgm:t>
        <a:bodyPr/>
        <a:lstStyle/>
        <a:p>
          <a:endParaRPr lang="en-US"/>
        </a:p>
      </dgm:t>
    </dgm:pt>
    <dgm:pt modelId="{927FB54A-61D3-4D08-923D-E98562731198}" type="sibTrans" cxnId="{79716C78-0E9B-41D6-861A-9E662D4C958E}">
      <dgm:prSet/>
      <dgm:spPr/>
      <dgm:t>
        <a:bodyPr/>
        <a:lstStyle/>
        <a:p>
          <a:endParaRPr lang="en-US"/>
        </a:p>
      </dgm:t>
    </dgm:pt>
    <dgm:pt modelId="{7EE86C9B-146A-4157-9DFF-A6348F70B8A2}">
      <dgm:prSet custT="1"/>
      <dgm:spPr/>
      <dgm:t>
        <a:bodyPr/>
        <a:lstStyle/>
        <a:p>
          <a:r>
            <a:rPr lang="en-US" sz="1800" dirty="0">
              <a:latin typeface="Calibri Light" panose="020F0302020204030204" pitchFamily="34" charset="0"/>
              <a:cs typeface="Calibri Light" panose="020F0302020204030204" pitchFamily="34" charset="0"/>
            </a:rPr>
            <a:t>the member portal </a:t>
          </a:r>
        </a:p>
      </dgm:t>
    </dgm:pt>
    <dgm:pt modelId="{6F409727-ACE0-447E-BCB8-842C866FF3FF}" type="parTrans" cxnId="{C98F8E42-FF30-4F83-912B-3DFE574ED45E}">
      <dgm:prSet/>
      <dgm:spPr/>
      <dgm:t>
        <a:bodyPr/>
        <a:lstStyle/>
        <a:p>
          <a:endParaRPr lang="en-US"/>
        </a:p>
      </dgm:t>
    </dgm:pt>
    <dgm:pt modelId="{B9938F4C-A06E-4355-A06A-A97D3B2D91DE}" type="sibTrans" cxnId="{C98F8E42-FF30-4F83-912B-3DFE574ED45E}">
      <dgm:prSet/>
      <dgm:spPr/>
      <dgm:t>
        <a:bodyPr/>
        <a:lstStyle/>
        <a:p>
          <a:endParaRPr lang="en-US"/>
        </a:p>
      </dgm:t>
    </dgm:pt>
    <dgm:pt modelId="{AF8EC7B2-A3B9-4C8D-9638-AD2962C592B7}" type="pres">
      <dgm:prSet presAssocID="{FFC1B178-BAC8-4BC2-A0C0-3960A6341D77}" presName="linear" presStyleCnt="0">
        <dgm:presLayoutVars>
          <dgm:animLvl val="lvl"/>
          <dgm:resizeHandles val="exact"/>
        </dgm:presLayoutVars>
      </dgm:prSet>
      <dgm:spPr/>
    </dgm:pt>
    <dgm:pt modelId="{449F70E8-851A-444E-89FF-F6526B4FA2AF}" type="pres">
      <dgm:prSet presAssocID="{0AB08628-D850-497F-AA97-043348DE05F6}" presName="parentText" presStyleLbl="node1" presStyleIdx="0" presStyleCnt="2">
        <dgm:presLayoutVars>
          <dgm:chMax val="0"/>
          <dgm:bulletEnabled val="1"/>
        </dgm:presLayoutVars>
      </dgm:prSet>
      <dgm:spPr/>
    </dgm:pt>
    <dgm:pt modelId="{45FFDAB2-0686-49D8-931C-B0692A224CB5}" type="pres">
      <dgm:prSet presAssocID="{0AB08628-D850-497F-AA97-043348DE05F6}" presName="childText" presStyleLbl="revTx" presStyleIdx="0" presStyleCnt="2">
        <dgm:presLayoutVars>
          <dgm:bulletEnabled val="1"/>
        </dgm:presLayoutVars>
      </dgm:prSet>
      <dgm:spPr/>
    </dgm:pt>
    <dgm:pt modelId="{CB5C4D3E-6661-45AA-8CB1-6901EDACA9DE}" type="pres">
      <dgm:prSet presAssocID="{A961AE12-6618-43E6-9B2B-D7B1BA3CAD00}" presName="parentText" presStyleLbl="node1" presStyleIdx="1" presStyleCnt="2">
        <dgm:presLayoutVars>
          <dgm:chMax val="0"/>
          <dgm:bulletEnabled val="1"/>
        </dgm:presLayoutVars>
      </dgm:prSet>
      <dgm:spPr/>
    </dgm:pt>
    <dgm:pt modelId="{BFE9876B-45C4-42EF-8EC9-A8AA5D7EDBBA}" type="pres">
      <dgm:prSet presAssocID="{A961AE12-6618-43E6-9B2B-D7B1BA3CAD00}" presName="childText" presStyleLbl="revTx" presStyleIdx="1" presStyleCnt="2">
        <dgm:presLayoutVars>
          <dgm:bulletEnabled val="1"/>
        </dgm:presLayoutVars>
      </dgm:prSet>
      <dgm:spPr/>
    </dgm:pt>
  </dgm:ptLst>
  <dgm:cxnLst>
    <dgm:cxn modelId="{E9ABF61B-803A-4E62-829A-5CC44FC3D7F8}" type="presOf" srcId="{583BE5D5-21F7-4318-936B-F13CE005C932}" destId="{BFE9876B-45C4-42EF-8EC9-A8AA5D7EDBBA}" srcOrd="0" destOrd="0" presId="urn:microsoft.com/office/officeart/2005/8/layout/vList2"/>
    <dgm:cxn modelId="{65A63A26-AF10-4A6E-994D-88CCEFC23A50}" srcId="{0AB08628-D850-497F-AA97-043348DE05F6}" destId="{4EC36CC0-CC07-4CC8-A647-B44A5E4B13F1}" srcOrd="3" destOrd="0" parTransId="{D78CB7AC-31FB-409A-9F07-7F8600FEA4EC}" sibTransId="{1D065F87-61E3-4097-8001-EE7CB33809D6}"/>
    <dgm:cxn modelId="{C98F8E42-FF30-4F83-912B-3DFE574ED45E}" srcId="{A961AE12-6618-43E6-9B2B-D7B1BA3CAD00}" destId="{7EE86C9B-146A-4157-9DFF-A6348F70B8A2}" srcOrd="2" destOrd="0" parTransId="{6F409727-ACE0-447E-BCB8-842C866FF3FF}" sibTransId="{B9938F4C-A06E-4355-A06A-A97D3B2D91DE}"/>
    <dgm:cxn modelId="{3A3F6365-208A-4A95-8AA1-96B9A5ACBF7F}" type="presOf" srcId="{7EE86C9B-146A-4157-9DFF-A6348F70B8A2}" destId="{BFE9876B-45C4-42EF-8EC9-A8AA5D7EDBBA}" srcOrd="0" destOrd="2" presId="urn:microsoft.com/office/officeart/2005/8/layout/vList2"/>
    <dgm:cxn modelId="{B42F956A-1B95-4680-8D3F-3941AEC9B566}" type="presOf" srcId="{FFC1B178-BAC8-4BC2-A0C0-3960A6341D77}" destId="{AF8EC7B2-A3B9-4C8D-9638-AD2962C592B7}" srcOrd="0" destOrd="0" presId="urn:microsoft.com/office/officeart/2005/8/layout/vList2"/>
    <dgm:cxn modelId="{79716C78-0E9B-41D6-861A-9E662D4C958E}" srcId="{A961AE12-6618-43E6-9B2B-D7B1BA3CAD00}" destId="{4C72A661-035E-456F-944C-B2ED79CFBFCF}" srcOrd="1" destOrd="0" parTransId="{4C5A477F-0A05-4B51-B9A0-D1FC3224E1B2}" sibTransId="{927FB54A-61D3-4D08-923D-E98562731198}"/>
    <dgm:cxn modelId="{DD05AC80-0BFE-492D-8F36-121402507D93}" srcId="{FFC1B178-BAC8-4BC2-A0C0-3960A6341D77}" destId="{0AB08628-D850-497F-AA97-043348DE05F6}" srcOrd="0" destOrd="0" parTransId="{DF444385-2221-44D8-8A7F-B3A0324CE1EC}" sibTransId="{65CDEA35-F797-4750-B161-097FCAC02477}"/>
    <dgm:cxn modelId="{CA075582-E5F7-4AE8-941E-F81660AAD0A4}" srcId="{FFC1B178-BAC8-4BC2-A0C0-3960A6341D77}" destId="{A961AE12-6618-43E6-9B2B-D7B1BA3CAD00}" srcOrd="1" destOrd="0" parTransId="{30877B88-C548-4375-A608-59F3E0661223}" sibTransId="{8EBF0C27-4E19-47F7-9A80-7127CA8B60F4}"/>
    <dgm:cxn modelId="{D63A8989-BFE3-4065-8E83-F2B7172E2871}" srcId="{0AB08628-D850-497F-AA97-043348DE05F6}" destId="{3146C427-612A-462F-A583-82143988413C}" srcOrd="2" destOrd="0" parTransId="{DF5965F5-563E-4D28-BA0B-416CDF90ADB5}" sibTransId="{414AB87C-A482-430A-AA12-72CDEC275A48}"/>
    <dgm:cxn modelId="{125DB19A-80C1-4E97-BEF8-C7F8B702AE2C}" type="presOf" srcId="{3146C427-612A-462F-A583-82143988413C}" destId="{45FFDAB2-0686-49D8-931C-B0692A224CB5}" srcOrd="0" destOrd="2" presId="urn:microsoft.com/office/officeart/2005/8/layout/vList2"/>
    <dgm:cxn modelId="{E73063B9-52F3-4786-9044-1BF29448EC3A}" type="presOf" srcId="{07D45DBB-8E0D-4419-8BF1-9356C59F492F}" destId="{45FFDAB2-0686-49D8-931C-B0692A224CB5}" srcOrd="0" destOrd="0" presId="urn:microsoft.com/office/officeart/2005/8/layout/vList2"/>
    <dgm:cxn modelId="{7D775EC0-D7DE-4C2E-9954-0D6F28A8E4C1}" srcId="{0AB08628-D850-497F-AA97-043348DE05F6}" destId="{07D45DBB-8E0D-4419-8BF1-9356C59F492F}" srcOrd="0" destOrd="0" parTransId="{A016F487-C3CC-4358-BEB4-3DDC24D59A03}" sibTransId="{6F896E95-E6DA-4BAA-AB94-801B449B8607}"/>
    <dgm:cxn modelId="{94875FC4-84CE-4DD0-AC5E-76C9F38A4FF0}" type="presOf" srcId="{00D59645-A679-41AF-8B04-E7E270384582}" destId="{45FFDAB2-0686-49D8-931C-B0692A224CB5}" srcOrd="0" destOrd="1" presId="urn:microsoft.com/office/officeart/2005/8/layout/vList2"/>
    <dgm:cxn modelId="{996A7CD1-D36E-4EDC-8FE0-FB947A436534}" type="presOf" srcId="{4C72A661-035E-456F-944C-B2ED79CFBFCF}" destId="{BFE9876B-45C4-42EF-8EC9-A8AA5D7EDBBA}" srcOrd="0" destOrd="1" presId="urn:microsoft.com/office/officeart/2005/8/layout/vList2"/>
    <dgm:cxn modelId="{866B7DD3-DC71-4719-9E79-7AD3F17DD8D4}" srcId="{A961AE12-6618-43E6-9B2B-D7B1BA3CAD00}" destId="{583BE5D5-21F7-4318-936B-F13CE005C932}" srcOrd="0" destOrd="0" parTransId="{E167084E-880D-494C-9613-2B26F1023A87}" sibTransId="{408E6D6A-4B03-4073-8890-BB8534BA9336}"/>
    <dgm:cxn modelId="{22A7CDDA-826C-4F51-A2AC-FAA4D3AB9815}" type="presOf" srcId="{0AB08628-D850-497F-AA97-043348DE05F6}" destId="{449F70E8-851A-444E-89FF-F6526B4FA2AF}" srcOrd="0" destOrd="0" presId="urn:microsoft.com/office/officeart/2005/8/layout/vList2"/>
    <dgm:cxn modelId="{01D42BF0-B887-4ADA-9B7A-7CFAB7716807}" type="presOf" srcId="{A961AE12-6618-43E6-9B2B-D7B1BA3CAD00}" destId="{CB5C4D3E-6661-45AA-8CB1-6901EDACA9DE}" srcOrd="0" destOrd="0" presId="urn:microsoft.com/office/officeart/2005/8/layout/vList2"/>
    <dgm:cxn modelId="{1EE2F6F0-D9FC-4ED3-B4BD-29229A485B48}" srcId="{0AB08628-D850-497F-AA97-043348DE05F6}" destId="{00D59645-A679-41AF-8B04-E7E270384582}" srcOrd="1" destOrd="0" parTransId="{B327D1BC-D237-4B64-9D47-2E723C4B9F3E}" sibTransId="{E16C3897-45B7-4275-9E29-DD27A547AB2F}"/>
    <dgm:cxn modelId="{7A0214F9-CE30-4AB8-AEFA-737B5888749C}" type="presOf" srcId="{4EC36CC0-CC07-4CC8-A647-B44A5E4B13F1}" destId="{45FFDAB2-0686-49D8-931C-B0692A224CB5}" srcOrd="0" destOrd="3" presId="urn:microsoft.com/office/officeart/2005/8/layout/vList2"/>
    <dgm:cxn modelId="{98EFFACA-4F2E-4527-90FB-E0EBF23086A1}" type="presParOf" srcId="{AF8EC7B2-A3B9-4C8D-9638-AD2962C592B7}" destId="{449F70E8-851A-444E-89FF-F6526B4FA2AF}" srcOrd="0" destOrd="0" presId="urn:microsoft.com/office/officeart/2005/8/layout/vList2"/>
    <dgm:cxn modelId="{DD2D1638-69D6-4B28-89DA-603DD0586504}" type="presParOf" srcId="{AF8EC7B2-A3B9-4C8D-9638-AD2962C592B7}" destId="{45FFDAB2-0686-49D8-931C-B0692A224CB5}" srcOrd="1" destOrd="0" presId="urn:microsoft.com/office/officeart/2005/8/layout/vList2"/>
    <dgm:cxn modelId="{4DDB8876-0FB3-456F-B486-33D31588D31C}" type="presParOf" srcId="{AF8EC7B2-A3B9-4C8D-9638-AD2962C592B7}" destId="{CB5C4D3E-6661-45AA-8CB1-6901EDACA9DE}" srcOrd="2" destOrd="0" presId="urn:microsoft.com/office/officeart/2005/8/layout/vList2"/>
    <dgm:cxn modelId="{5C8BE65C-FE2F-4B31-916E-0018BD56B0D9}" type="presParOf" srcId="{AF8EC7B2-A3B9-4C8D-9638-AD2962C592B7}" destId="{BFE9876B-45C4-42EF-8EC9-A8AA5D7EDBB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1656593-D70B-458B-A019-54D16724EE29}"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14B93768-13CF-4DD8-8AA8-AE718AB5BD0D}">
      <dgm:prSet custT="1"/>
      <dgm:spPr/>
      <dgm:t>
        <a:bodyPr/>
        <a:lstStyle/>
        <a:p>
          <a:r>
            <a:rPr lang="en-US" sz="1800" dirty="0"/>
            <a:t>Member</a:t>
          </a:r>
        </a:p>
      </dgm:t>
    </dgm:pt>
    <dgm:pt modelId="{D6EDD841-FAF5-4921-94CF-E3EDB7570D6A}" type="parTrans" cxnId="{A689B7ED-7412-4C84-9483-84D903E889AC}">
      <dgm:prSet/>
      <dgm:spPr/>
      <dgm:t>
        <a:bodyPr/>
        <a:lstStyle/>
        <a:p>
          <a:endParaRPr lang="en-US"/>
        </a:p>
      </dgm:t>
    </dgm:pt>
    <dgm:pt modelId="{11DD7E19-F27B-4FEC-B505-2854B5C5C9C0}" type="sibTrans" cxnId="{A689B7ED-7412-4C84-9483-84D903E889AC}">
      <dgm:prSet/>
      <dgm:spPr/>
      <dgm:t>
        <a:bodyPr/>
        <a:lstStyle/>
        <a:p>
          <a:endParaRPr lang="en-US"/>
        </a:p>
      </dgm:t>
    </dgm:pt>
    <dgm:pt modelId="{F2636888-FC66-4A94-93C1-45FB61BD0D38}">
      <dgm:prSet custT="1"/>
      <dgm:spPr/>
      <dgm:t>
        <a:bodyPr/>
        <a:lstStyle/>
        <a:p>
          <a:r>
            <a:rPr lang="en-US" sz="1800" dirty="0"/>
            <a:t>Member’s Caregiver</a:t>
          </a:r>
        </a:p>
      </dgm:t>
    </dgm:pt>
    <dgm:pt modelId="{E6C37A3C-757A-4B5E-B781-C12D86BB1AB4}" type="parTrans" cxnId="{4AB19958-B8B4-4D9C-B083-65CD5BDBA1ED}">
      <dgm:prSet/>
      <dgm:spPr/>
      <dgm:t>
        <a:bodyPr/>
        <a:lstStyle/>
        <a:p>
          <a:endParaRPr lang="en-US"/>
        </a:p>
      </dgm:t>
    </dgm:pt>
    <dgm:pt modelId="{4DACC062-0E1F-46B1-AE74-52BDE5AAF472}" type="sibTrans" cxnId="{4AB19958-B8B4-4D9C-B083-65CD5BDBA1ED}">
      <dgm:prSet/>
      <dgm:spPr/>
      <dgm:t>
        <a:bodyPr/>
        <a:lstStyle/>
        <a:p>
          <a:endParaRPr lang="en-US"/>
        </a:p>
      </dgm:t>
    </dgm:pt>
    <dgm:pt modelId="{5D486A2E-C475-4876-9BBC-CB03713A3958}">
      <dgm:prSet custT="1"/>
      <dgm:spPr/>
      <dgm:t>
        <a:bodyPr/>
        <a:lstStyle/>
        <a:p>
          <a:r>
            <a:rPr lang="en-US" sz="1800" dirty="0"/>
            <a:t>Medical Director</a:t>
          </a:r>
        </a:p>
      </dgm:t>
    </dgm:pt>
    <dgm:pt modelId="{8E5E2899-F3C1-4470-B078-09BA27D993F3}" type="parTrans" cxnId="{CA7D093C-6780-417F-AABE-A62D18291DEC}">
      <dgm:prSet/>
      <dgm:spPr/>
      <dgm:t>
        <a:bodyPr/>
        <a:lstStyle/>
        <a:p>
          <a:endParaRPr lang="en-US"/>
        </a:p>
      </dgm:t>
    </dgm:pt>
    <dgm:pt modelId="{F1E3D1E3-D7C5-4966-9542-171A1A7E33A1}" type="sibTrans" cxnId="{CA7D093C-6780-417F-AABE-A62D18291DEC}">
      <dgm:prSet/>
      <dgm:spPr/>
      <dgm:t>
        <a:bodyPr/>
        <a:lstStyle/>
        <a:p>
          <a:endParaRPr lang="en-US"/>
        </a:p>
      </dgm:t>
    </dgm:pt>
    <dgm:pt modelId="{8E603FC2-89CE-45CB-B74A-065B88A81037}">
      <dgm:prSet custT="1"/>
      <dgm:spPr/>
      <dgm:t>
        <a:bodyPr/>
        <a:lstStyle/>
        <a:p>
          <a:r>
            <a:rPr lang="en-US" sz="1800" dirty="0"/>
            <a:t>Case Manager</a:t>
          </a:r>
        </a:p>
      </dgm:t>
    </dgm:pt>
    <dgm:pt modelId="{E882655E-297B-42B3-B5A7-C31DD634D4EA}" type="parTrans" cxnId="{599C0658-0037-41B0-9801-40C9990B6445}">
      <dgm:prSet/>
      <dgm:spPr/>
      <dgm:t>
        <a:bodyPr/>
        <a:lstStyle/>
        <a:p>
          <a:endParaRPr lang="en-US"/>
        </a:p>
      </dgm:t>
    </dgm:pt>
    <dgm:pt modelId="{139B5295-D84E-4E11-B37E-DDC08D09D250}" type="sibTrans" cxnId="{599C0658-0037-41B0-9801-40C9990B6445}">
      <dgm:prSet/>
      <dgm:spPr/>
      <dgm:t>
        <a:bodyPr/>
        <a:lstStyle/>
        <a:p>
          <a:endParaRPr lang="en-US"/>
        </a:p>
      </dgm:t>
    </dgm:pt>
    <dgm:pt modelId="{A9767DD3-FE4B-4591-9647-65D06E67FB65}">
      <dgm:prSet custT="1"/>
      <dgm:spPr/>
      <dgm:t>
        <a:bodyPr/>
        <a:lstStyle/>
        <a:p>
          <a:r>
            <a:rPr lang="en-US" sz="1800" dirty="0"/>
            <a:t>Care Coordinator</a:t>
          </a:r>
        </a:p>
      </dgm:t>
    </dgm:pt>
    <dgm:pt modelId="{A19979D6-1883-47FC-BEE4-55738ABD5A1C}" type="parTrans" cxnId="{EE2B4C7B-EA16-4124-B797-0E63CBA0A826}">
      <dgm:prSet/>
      <dgm:spPr/>
      <dgm:t>
        <a:bodyPr/>
        <a:lstStyle/>
        <a:p>
          <a:endParaRPr lang="en-US"/>
        </a:p>
      </dgm:t>
    </dgm:pt>
    <dgm:pt modelId="{F7F8A143-CFFF-497A-98A9-35D112B06365}" type="sibTrans" cxnId="{EE2B4C7B-EA16-4124-B797-0E63CBA0A826}">
      <dgm:prSet/>
      <dgm:spPr/>
      <dgm:t>
        <a:bodyPr/>
        <a:lstStyle/>
        <a:p>
          <a:endParaRPr lang="en-US"/>
        </a:p>
      </dgm:t>
    </dgm:pt>
    <dgm:pt modelId="{735AA4E5-783F-4EAA-A3FC-D15936F6FDF3}">
      <dgm:prSet custT="1"/>
      <dgm:spPr/>
      <dgm:t>
        <a:bodyPr/>
        <a:lstStyle/>
        <a:p>
          <a:r>
            <a:rPr lang="en-US" sz="1800" dirty="0"/>
            <a:t>Social Worker</a:t>
          </a:r>
        </a:p>
      </dgm:t>
    </dgm:pt>
    <dgm:pt modelId="{42D88180-D870-4BB2-935A-574DA090CB6E}" type="parTrans" cxnId="{936F90B7-5F10-42EC-B03C-1CA1147FF7C2}">
      <dgm:prSet/>
      <dgm:spPr/>
      <dgm:t>
        <a:bodyPr/>
        <a:lstStyle/>
        <a:p>
          <a:endParaRPr lang="en-US"/>
        </a:p>
      </dgm:t>
    </dgm:pt>
    <dgm:pt modelId="{31E901ED-4629-4080-AD02-3D268E411E54}" type="sibTrans" cxnId="{936F90B7-5F10-42EC-B03C-1CA1147FF7C2}">
      <dgm:prSet/>
      <dgm:spPr/>
      <dgm:t>
        <a:bodyPr/>
        <a:lstStyle/>
        <a:p>
          <a:endParaRPr lang="en-US"/>
        </a:p>
      </dgm:t>
    </dgm:pt>
    <dgm:pt modelId="{A2148C49-07E0-47DE-A4B2-8FE5F71423F5}">
      <dgm:prSet custT="1"/>
      <dgm:spPr/>
      <dgm:t>
        <a:bodyPr/>
        <a:lstStyle/>
        <a:p>
          <a:r>
            <a:rPr lang="en-US" sz="1800" dirty="0"/>
            <a:t>Behavioral Health Specialist</a:t>
          </a:r>
        </a:p>
      </dgm:t>
    </dgm:pt>
    <dgm:pt modelId="{9F024930-1F7E-423B-8D48-EBFA32F6C894}" type="parTrans" cxnId="{8E9B07F4-82FB-4CDE-A100-49DEAC83056D}">
      <dgm:prSet/>
      <dgm:spPr/>
      <dgm:t>
        <a:bodyPr/>
        <a:lstStyle/>
        <a:p>
          <a:endParaRPr lang="en-US"/>
        </a:p>
      </dgm:t>
    </dgm:pt>
    <dgm:pt modelId="{78B23AE5-D5C6-44AF-9702-5538F6E20DF1}" type="sibTrans" cxnId="{8E9B07F4-82FB-4CDE-A100-49DEAC83056D}">
      <dgm:prSet/>
      <dgm:spPr/>
      <dgm:t>
        <a:bodyPr/>
        <a:lstStyle/>
        <a:p>
          <a:endParaRPr lang="en-US"/>
        </a:p>
      </dgm:t>
    </dgm:pt>
    <dgm:pt modelId="{60D6736D-FBB0-4CEA-9854-D4F1B5C5D658}">
      <dgm:prSet custT="1"/>
      <dgm:spPr/>
    </dgm:pt>
    <dgm:pt modelId="{3747B940-EEAB-464A-BDD2-6177DC9D7591}" type="parTrans" cxnId="{AC4783EB-FD3E-4C85-AA3A-2F19CB166379}">
      <dgm:prSet/>
      <dgm:spPr/>
      <dgm:t>
        <a:bodyPr/>
        <a:lstStyle/>
        <a:p>
          <a:endParaRPr lang="en-US"/>
        </a:p>
      </dgm:t>
    </dgm:pt>
    <dgm:pt modelId="{D62E1695-4DDA-494B-8BC3-84F36828FC3C}" type="sibTrans" cxnId="{AC4783EB-FD3E-4C85-AA3A-2F19CB166379}">
      <dgm:prSet/>
      <dgm:spPr/>
      <dgm:t>
        <a:bodyPr/>
        <a:lstStyle/>
        <a:p>
          <a:endParaRPr lang="en-US"/>
        </a:p>
      </dgm:t>
    </dgm:pt>
    <dgm:pt modelId="{0773208F-E9C3-4C11-8711-0CA18B46C9E0}">
      <dgm:prSet custT="1"/>
      <dgm:spPr/>
    </dgm:pt>
    <dgm:pt modelId="{C517525C-A305-4B52-9746-D0A19B66BCE6}" type="parTrans" cxnId="{C1FEECB2-DEFF-4041-AA58-5BC657CFF90C}">
      <dgm:prSet/>
      <dgm:spPr/>
      <dgm:t>
        <a:bodyPr/>
        <a:lstStyle/>
        <a:p>
          <a:endParaRPr lang="en-US"/>
        </a:p>
      </dgm:t>
    </dgm:pt>
    <dgm:pt modelId="{D8E9FFAF-B06E-4A3B-A08D-560E47780C84}" type="sibTrans" cxnId="{C1FEECB2-DEFF-4041-AA58-5BC657CFF90C}">
      <dgm:prSet/>
      <dgm:spPr/>
      <dgm:t>
        <a:bodyPr/>
        <a:lstStyle/>
        <a:p>
          <a:endParaRPr lang="en-US"/>
        </a:p>
      </dgm:t>
    </dgm:pt>
    <dgm:pt modelId="{723DC131-70FA-46F3-B710-BE302E3FC531}" type="pres">
      <dgm:prSet presAssocID="{D1656593-D70B-458B-A019-54D16724EE29}" presName="compositeShape" presStyleCnt="0">
        <dgm:presLayoutVars>
          <dgm:chMax val="7"/>
          <dgm:dir/>
          <dgm:resizeHandles val="exact"/>
        </dgm:presLayoutVars>
      </dgm:prSet>
      <dgm:spPr/>
    </dgm:pt>
    <dgm:pt modelId="{C7EEB162-797B-45EA-AFC8-619DA6EC5D6B}" type="pres">
      <dgm:prSet presAssocID="{5D486A2E-C475-4876-9BBC-CB03713A3958}" presName="circ1" presStyleLbl="vennNode1" presStyleIdx="0" presStyleCnt="7"/>
      <dgm:spPr/>
    </dgm:pt>
    <dgm:pt modelId="{AB05B938-0E48-49B6-B0E5-3B8321FA8B63}" type="pres">
      <dgm:prSet presAssocID="{5D486A2E-C475-4876-9BBC-CB03713A3958}" presName="circ1Tx" presStyleLbl="revTx" presStyleIdx="0" presStyleCnt="0">
        <dgm:presLayoutVars>
          <dgm:chMax val="0"/>
          <dgm:chPref val="0"/>
          <dgm:bulletEnabled val="1"/>
        </dgm:presLayoutVars>
      </dgm:prSet>
      <dgm:spPr/>
    </dgm:pt>
    <dgm:pt modelId="{1AD0DEE5-EBAA-46E6-B6CF-A949BF934DE9}" type="pres">
      <dgm:prSet presAssocID="{14B93768-13CF-4DD8-8AA8-AE718AB5BD0D}" presName="circ2" presStyleLbl="vennNode1" presStyleIdx="1" presStyleCnt="7"/>
      <dgm:spPr/>
    </dgm:pt>
    <dgm:pt modelId="{E691617B-BB07-4345-AC62-B43F61061BCF}" type="pres">
      <dgm:prSet presAssocID="{14B93768-13CF-4DD8-8AA8-AE718AB5BD0D}" presName="circ2Tx" presStyleLbl="revTx" presStyleIdx="0" presStyleCnt="0">
        <dgm:presLayoutVars>
          <dgm:chMax val="0"/>
          <dgm:chPref val="0"/>
          <dgm:bulletEnabled val="1"/>
        </dgm:presLayoutVars>
      </dgm:prSet>
      <dgm:spPr/>
    </dgm:pt>
    <dgm:pt modelId="{1C12AD99-0437-49CE-81E9-3CFB381DF652}" type="pres">
      <dgm:prSet presAssocID="{F2636888-FC66-4A94-93C1-45FB61BD0D38}" presName="circ3" presStyleLbl="vennNode1" presStyleIdx="2" presStyleCnt="7"/>
      <dgm:spPr/>
    </dgm:pt>
    <dgm:pt modelId="{00842550-F905-4648-B5DE-1A0D1D9A9AE9}" type="pres">
      <dgm:prSet presAssocID="{F2636888-FC66-4A94-93C1-45FB61BD0D38}" presName="circ3Tx" presStyleLbl="revTx" presStyleIdx="0" presStyleCnt="0">
        <dgm:presLayoutVars>
          <dgm:chMax val="0"/>
          <dgm:chPref val="0"/>
          <dgm:bulletEnabled val="1"/>
        </dgm:presLayoutVars>
      </dgm:prSet>
      <dgm:spPr/>
    </dgm:pt>
    <dgm:pt modelId="{9FA0092C-787B-4248-A160-FA5F73A16853}" type="pres">
      <dgm:prSet presAssocID="{8E603FC2-89CE-45CB-B74A-065B88A81037}" presName="circ4" presStyleLbl="vennNode1" presStyleIdx="3" presStyleCnt="7"/>
      <dgm:spPr/>
    </dgm:pt>
    <dgm:pt modelId="{ADE02309-CEA0-4F14-BCCF-2746D1DAF7E6}" type="pres">
      <dgm:prSet presAssocID="{8E603FC2-89CE-45CB-B74A-065B88A81037}" presName="circ4Tx" presStyleLbl="revTx" presStyleIdx="0" presStyleCnt="0">
        <dgm:presLayoutVars>
          <dgm:chMax val="0"/>
          <dgm:chPref val="0"/>
          <dgm:bulletEnabled val="1"/>
        </dgm:presLayoutVars>
      </dgm:prSet>
      <dgm:spPr/>
    </dgm:pt>
    <dgm:pt modelId="{EDD7624D-1EA0-4CE4-81C6-9E976D27BCCA}" type="pres">
      <dgm:prSet presAssocID="{A9767DD3-FE4B-4591-9647-65D06E67FB65}" presName="circ5" presStyleLbl="vennNode1" presStyleIdx="4" presStyleCnt="7"/>
      <dgm:spPr/>
    </dgm:pt>
    <dgm:pt modelId="{3F145B46-EDA5-409A-90B2-663B61E3085A}" type="pres">
      <dgm:prSet presAssocID="{A9767DD3-FE4B-4591-9647-65D06E67FB65}" presName="circ5Tx" presStyleLbl="revTx" presStyleIdx="0" presStyleCnt="0">
        <dgm:presLayoutVars>
          <dgm:chMax val="0"/>
          <dgm:chPref val="0"/>
          <dgm:bulletEnabled val="1"/>
        </dgm:presLayoutVars>
      </dgm:prSet>
      <dgm:spPr/>
    </dgm:pt>
    <dgm:pt modelId="{D220447B-5A7F-4CF5-9956-F13239B94C4C}" type="pres">
      <dgm:prSet presAssocID="{735AA4E5-783F-4EAA-A3FC-D15936F6FDF3}" presName="circ6" presStyleLbl="vennNode1" presStyleIdx="5" presStyleCnt="7"/>
      <dgm:spPr/>
    </dgm:pt>
    <dgm:pt modelId="{37AA8061-52E7-4759-A157-ED5D47CEE602}" type="pres">
      <dgm:prSet presAssocID="{735AA4E5-783F-4EAA-A3FC-D15936F6FDF3}" presName="circ6Tx" presStyleLbl="revTx" presStyleIdx="0" presStyleCnt="0">
        <dgm:presLayoutVars>
          <dgm:chMax val="0"/>
          <dgm:chPref val="0"/>
          <dgm:bulletEnabled val="1"/>
        </dgm:presLayoutVars>
      </dgm:prSet>
      <dgm:spPr/>
    </dgm:pt>
    <dgm:pt modelId="{DC640C10-6254-4E78-A2D1-0CEE1D1F7E98}" type="pres">
      <dgm:prSet presAssocID="{A2148C49-07E0-47DE-A4B2-8FE5F71423F5}" presName="circ7" presStyleLbl="vennNode1" presStyleIdx="6" presStyleCnt="7"/>
      <dgm:spPr/>
    </dgm:pt>
    <dgm:pt modelId="{86BE5DFE-0A2B-4870-B0E8-34196F744655}" type="pres">
      <dgm:prSet presAssocID="{A2148C49-07E0-47DE-A4B2-8FE5F71423F5}" presName="circ7Tx" presStyleLbl="revTx" presStyleIdx="0" presStyleCnt="0">
        <dgm:presLayoutVars>
          <dgm:chMax val="0"/>
          <dgm:chPref val="0"/>
          <dgm:bulletEnabled val="1"/>
        </dgm:presLayoutVars>
      </dgm:prSet>
      <dgm:spPr/>
    </dgm:pt>
  </dgm:ptLst>
  <dgm:cxnLst>
    <dgm:cxn modelId="{CD37572E-CC28-4F72-9531-90E14D909E65}" type="presOf" srcId="{D1656593-D70B-458B-A019-54D16724EE29}" destId="{723DC131-70FA-46F3-B710-BE302E3FC531}" srcOrd="0" destOrd="0" presId="urn:microsoft.com/office/officeart/2005/8/layout/venn1"/>
    <dgm:cxn modelId="{CA7D093C-6780-417F-AABE-A62D18291DEC}" srcId="{D1656593-D70B-458B-A019-54D16724EE29}" destId="{5D486A2E-C475-4876-9BBC-CB03713A3958}" srcOrd="0" destOrd="0" parTransId="{8E5E2899-F3C1-4470-B078-09BA27D993F3}" sibTransId="{F1E3D1E3-D7C5-4966-9542-171A1A7E33A1}"/>
    <dgm:cxn modelId="{9A6A433D-B1EE-4BF1-885E-6ED7C4962451}" type="presOf" srcId="{A2148C49-07E0-47DE-A4B2-8FE5F71423F5}" destId="{86BE5DFE-0A2B-4870-B0E8-34196F744655}" srcOrd="0" destOrd="0" presId="urn:microsoft.com/office/officeart/2005/8/layout/venn1"/>
    <dgm:cxn modelId="{EEBA6F47-34CA-408A-9240-969DB4C3E20D}" type="presOf" srcId="{5D486A2E-C475-4876-9BBC-CB03713A3958}" destId="{AB05B938-0E48-49B6-B0E5-3B8321FA8B63}" srcOrd="0" destOrd="0" presId="urn:microsoft.com/office/officeart/2005/8/layout/venn1"/>
    <dgm:cxn modelId="{D60EAE67-9130-488E-9B8C-215ED8336E59}" type="presOf" srcId="{735AA4E5-783F-4EAA-A3FC-D15936F6FDF3}" destId="{37AA8061-52E7-4759-A157-ED5D47CEE602}" srcOrd="0" destOrd="0" presId="urn:microsoft.com/office/officeart/2005/8/layout/venn1"/>
    <dgm:cxn modelId="{599C0658-0037-41B0-9801-40C9990B6445}" srcId="{D1656593-D70B-458B-A019-54D16724EE29}" destId="{8E603FC2-89CE-45CB-B74A-065B88A81037}" srcOrd="3" destOrd="0" parTransId="{E882655E-297B-42B3-B5A7-C31DD634D4EA}" sibTransId="{139B5295-D84E-4E11-B37E-DDC08D09D250}"/>
    <dgm:cxn modelId="{4AB19958-B8B4-4D9C-B083-65CD5BDBA1ED}" srcId="{D1656593-D70B-458B-A019-54D16724EE29}" destId="{F2636888-FC66-4A94-93C1-45FB61BD0D38}" srcOrd="2" destOrd="0" parTransId="{E6C37A3C-757A-4B5E-B781-C12D86BB1AB4}" sibTransId="{4DACC062-0E1F-46B1-AE74-52BDE5AAF472}"/>
    <dgm:cxn modelId="{EE2B4C7B-EA16-4124-B797-0E63CBA0A826}" srcId="{D1656593-D70B-458B-A019-54D16724EE29}" destId="{A9767DD3-FE4B-4591-9647-65D06E67FB65}" srcOrd="4" destOrd="0" parTransId="{A19979D6-1883-47FC-BEE4-55738ABD5A1C}" sibTransId="{F7F8A143-CFFF-497A-98A9-35D112B06365}"/>
    <dgm:cxn modelId="{30B7F29C-4622-4DEA-B1C3-9AFEDF0B0E93}" type="presOf" srcId="{A9767DD3-FE4B-4591-9647-65D06E67FB65}" destId="{3F145B46-EDA5-409A-90B2-663B61E3085A}" srcOrd="0" destOrd="0" presId="urn:microsoft.com/office/officeart/2005/8/layout/venn1"/>
    <dgm:cxn modelId="{0516F4A8-285C-4F8D-8656-3C5B5119CB2E}" type="presOf" srcId="{8E603FC2-89CE-45CB-B74A-065B88A81037}" destId="{ADE02309-CEA0-4F14-BCCF-2746D1DAF7E6}" srcOrd="0" destOrd="0" presId="urn:microsoft.com/office/officeart/2005/8/layout/venn1"/>
    <dgm:cxn modelId="{C1FEECB2-DEFF-4041-AA58-5BC657CFF90C}" srcId="{D1656593-D70B-458B-A019-54D16724EE29}" destId="{0773208F-E9C3-4C11-8711-0CA18B46C9E0}" srcOrd="8" destOrd="0" parTransId="{C517525C-A305-4B52-9746-D0A19B66BCE6}" sibTransId="{D8E9FFAF-B06E-4A3B-A08D-560E47780C84}"/>
    <dgm:cxn modelId="{EDE852B6-63FD-491D-8E34-4CF4B1DAFC36}" type="presOf" srcId="{F2636888-FC66-4A94-93C1-45FB61BD0D38}" destId="{00842550-F905-4648-B5DE-1A0D1D9A9AE9}" srcOrd="0" destOrd="0" presId="urn:microsoft.com/office/officeart/2005/8/layout/venn1"/>
    <dgm:cxn modelId="{936F90B7-5F10-42EC-B03C-1CA1147FF7C2}" srcId="{D1656593-D70B-458B-A019-54D16724EE29}" destId="{735AA4E5-783F-4EAA-A3FC-D15936F6FDF3}" srcOrd="5" destOrd="0" parTransId="{42D88180-D870-4BB2-935A-574DA090CB6E}" sibTransId="{31E901ED-4629-4080-AD02-3D268E411E54}"/>
    <dgm:cxn modelId="{5B4BF9E9-44DC-40D6-AF00-E43601D535D3}" type="presOf" srcId="{14B93768-13CF-4DD8-8AA8-AE718AB5BD0D}" destId="{E691617B-BB07-4345-AC62-B43F61061BCF}" srcOrd="0" destOrd="0" presId="urn:microsoft.com/office/officeart/2005/8/layout/venn1"/>
    <dgm:cxn modelId="{AC4783EB-FD3E-4C85-AA3A-2F19CB166379}" srcId="{D1656593-D70B-458B-A019-54D16724EE29}" destId="{60D6736D-FBB0-4CEA-9854-D4F1B5C5D658}" srcOrd="7" destOrd="0" parTransId="{3747B940-EEAB-464A-BDD2-6177DC9D7591}" sibTransId="{D62E1695-4DDA-494B-8BC3-84F36828FC3C}"/>
    <dgm:cxn modelId="{A689B7ED-7412-4C84-9483-84D903E889AC}" srcId="{D1656593-D70B-458B-A019-54D16724EE29}" destId="{14B93768-13CF-4DD8-8AA8-AE718AB5BD0D}" srcOrd="1" destOrd="0" parTransId="{D6EDD841-FAF5-4921-94CF-E3EDB7570D6A}" sibTransId="{11DD7E19-F27B-4FEC-B505-2854B5C5C9C0}"/>
    <dgm:cxn modelId="{8E9B07F4-82FB-4CDE-A100-49DEAC83056D}" srcId="{D1656593-D70B-458B-A019-54D16724EE29}" destId="{A2148C49-07E0-47DE-A4B2-8FE5F71423F5}" srcOrd="6" destOrd="0" parTransId="{9F024930-1F7E-423B-8D48-EBFA32F6C894}" sibTransId="{78B23AE5-D5C6-44AF-9702-5538F6E20DF1}"/>
    <dgm:cxn modelId="{60D9B178-106D-4272-8245-889211B06C59}" type="presParOf" srcId="{723DC131-70FA-46F3-B710-BE302E3FC531}" destId="{C7EEB162-797B-45EA-AFC8-619DA6EC5D6B}" srcOrd="0" destOrd="0" presId="urn:microsoft.com/office/officeart/2005/8/layout/venn1"/>
    <dgm:cxn modelId="{7F65839F-8861-4185-B7B5-13431BDF1372}" type="presParOf" srcId="{723DC131-70FA-46F3-B710-BE302E3FC531}" destId="{AB05B938-0E48-49B6-B0E5-3B8321FA8B63}" srcOrd="1" destOrd="0" presId="urn:microsoft.com/office/officeart/2005/8/layout/venn1"/>
    <dgm:cxn modelId="{A6C40C01-0F77-453F-84DA-AEA9975A9078}" type="presParOf" srcId="{723DC131-70FA-46F3-B710-BE302E3FC531}" destId="{1AD0DEE5-EBAA-46E6-B6CF-A949BF934DE9}" srcOrd="2" destOrd="0" presId="urn:microsoft.com/office/officeart/2005/8/layout/venn1"/>
    <dgm:cxn modelId="{F5E32AAA-5A59-4944-875F-3ECAB37643D0}" type="presParOf" srcId="{723DC131-70FA-46F3-B710-BE302E3FC531}" destId="{E691617B-BB07-4345-AC62-B43F61061BCF}" srcOrd="3" destOrd="0" presId="urn:microsoft.com/office/officeart/2005/8/layout/venn1"/>
    <dgm:cxn modelId="{57519DBA-626C-4C14-A414-DE31703507B9}" type="presParOf" srcId="{723DC131-70FA-46F3-B710-BE302E3FC531}" destId="{1C12AD99-0437-49CE-81E9-3CFB381DF652}" srcOrd="4" destOrd="0" presId="urn:microsoft.com/office/officeart/2005/8/layout/venn1"/>
    <dgm:cxn modelId="{37D71510-89EF-4333-AA94-0ECCD57282FE}" type="presParOf" srcId="{723DC131-70FA-46F3-B710-BE302E3FC531}" destId="{00842550-F905-4648-B5DE-1A0D1D9A9AE9}" srcOrd="5" destOrd="0" presId="urn:microsoft.com/office/officeart/2005/8/layout/venn1"/>
    <dgm:cxn modelId="{BABA4FFE-9C1E-4CF2-B662-E3ACA3095579}" type="presParOf" srcId="{723DC131-70FA-46F3-B710-BE302E3FC531}" destId="{9FA0092C-787B-4248-A160-FA5F73A16853}" srcOrd="6" destOrd="0" presId="urn:microsoft.com/office/officeart/2005/8/layout/venn1"/>
    <dgm:cxn modelId="{9412BBAD-ABE3-4E24-8D4C-71E7AD8EA5EB}" type="presParOf" srcId="{723DC131-70FA-46F3-B710-BE302E3FC531}" destId="{ADE02309-CEA0-4F14-BCCF-2746D1DAF7E6}" srcOrd="7" destOrd="0" presId="urn:microsoft.com/office/officeart/2005/8/layout/venn1"/>
    <dgm:cxn modelId="{918A945F-8A0C-4F0F-A606-8847A69D950B}" type="presParOf" srcId="{723DC131-70FA-46F3-B710-BE302E3FC531}" destId="{EDD7624D-1EA0-4CE4-81C6-9E976D27BCCA}" srcOrd="8" destOrd="0" presId="urn:microsoft.com/office/officeart/2005/8/layout/venn1"/>
    <dgm:cxn modelId="{5EF1EF65-83CB-4496-B1C4-B1DA874A5B26}" type="presParOf" srcId="{723DC131-70FA-46F3-B710-BE302E3FC531}" destId="{3F145B46-EDA5-409A-90B2-663B61E3085A}" srcOrd="9" destOrd="0" presId="urn:microsoft.com/office/officeart/2005/8/layout/venn1"/>
    <dgm:cxn modelId="{D1E1F7F7-5C56-4784-9666-B0517B088F0E}" type="presParOf" srcId="{723DC131-70FA-46F3-B710-BE302E3FC531}" destId="{D220447B-5A7F-4CF5-9956-F13239B94C4C}" srcOrd="10" destOrd="0" presId="urn:microsoft.com/office/officeart/2005/8/layout/venn1"/>
    <dgm:cxn modelId="{32486207-276F-473D-8916-2D6BBC4EDC2A}" type="presParOf" srcId="{723DC131-70FA-46F3-B710-BE302E3FC531}" destId="{37AA8061-52E7-4759-A157-ED5D47CEE602}" srcOrd="11" destOrd="0" presId="urn:microsoft.com/office/officeart/2005/8/layout/venn1"/>
    <dgm:cxn modelId="{C7656D94-29C0-4BD5-956F-F6DDD6D58E15}" type="presParOf" srcId="{723DC131-70FA-46F3-B710-BE302E3FC531}" destId="{DC640C10-6254-4E78-A2D1-0CEE1D1F7E98}" srcOrd="12" destOrd="0" presId="urn:microsoft.com/office/officeart/2005/8/layout/venn1"/>
    <dgm:cxn modelId="{2937B32C-0A3F-48AF-8F1A-8EBA8EA840D8}" type="presParOf" srcId="{723DC131-70FA-46F3-B710-BE302E3FC531}" destId="{86BE5DFE-0A2B-4870-B0E8-34196F744655}"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6.xml><?xml version="1.0" encoding="utf-8"?>
<dgm:dataModel xmlns:dgm="http://schemas.openxmlformats.org/drawingml/2006/diagram" xmlns:a="http://schemas.openxmlformats.org/drawingml/2006/main">
  <dgm:ptLst>
    <dgm:pt modelId="{E538555E-10EF-496E-8D9D-6A9EE29DAE02}" type="doc">
      <dgm:prSet loTypeId="urn:microsoft.com/office/officeart/2005/8/layout/target3" loCatId="relationship" qsTypeId="urn:microsoft.com/office/officeart/2005/8/quickstyle/simple5" qsCatId="simple" csTypeId="urn:microsoft.com/office/officeart/2005/8/colors/accent1_2" csCatId="accent1" phldr="1"/>
      <dgm:spPr/>
      <dgm:t>
        <a:bodyPr/>
        <a:lstStyle/>
        <a:p>
          <a:endParaRPr lang="en-US"/>
        </a:p>
      </dgm:t>
    </dgm:pt>
    <dgm:pt modelId="{70B9B087-D2B8-47D9-A6AE-0856D9464985}">
      <dgm:prSet/>
      <dgm:spPr/>
      <dgm:t>
        <a:bodyPr/>
        <a:lstStyle/>
        <a:p>
          <a:r>
            <a:rPr lang="en-US"/>
            <a:t>Every member has access to an Interdisciplinary Care Team (ICT). </a:t>
          </a:r>
        </a:p>
      </dgm:t>
    </dgm:pt>
    <dgm:pt modelId="{3052C2DE-5932-40DF-BA89-780CE0D1DA7D}" type="parTrans" cxnId="{C39F35E1-EBF4-4744-9EEE-759283CBCAF6}">
      <dgm:prSet/>
      <dgm:spPr/>
      <dgm:t>
        <a:bodyPr/>
        <a:lstStyle/>
        <a:p>
          <a:endParaRPr lang="en-US"/>
        </a:p>
      </dgm:t>
    </dgm:pt>
    <dgm:pt modelId="{452931EF-3DC3-4EB0-BF20-A3D0573F28D4}" type="sibTrans" cxnId="{C39F35E1-EBF4-4744-9EEE-759283CBCAF6}">
      <dgm:prSet/>
      <dgm:spPr/>
      <dgm:t>
        <a:bodyPr/>
        <a:lstStyle/>
        <a:p>
          <a:endParaRPr lang="en-US"/>
        </a:p>
      </dgm:t>
    </dgm:pt>
    <dgm:pt modelId="{D686C83A-B8D4-4560-A684-585ECE4E2614}">
      <dgm:prSet/>
      <dgm:spPr/>
      <dgm:t>
        <a:bodyPr/>
        <a:lstStyle/>
        <a:p>
          <a:r>
            <a:rPr lang="en-US"/>
            <a:t>The exact composition of the ICT working with members varies and is dependent on each members’ unique circumstances, risk-level, and individual needs and preferences. </a:t>
          </a:r>
        </a:p>
      </dgm:t>
    </dgm:pt>
    <dgm:pt modelId="{4342BFF6-5C44-4627-8C3B-209EDF4C7BD8}" type="parTrans" cxnId="{C76EAAEE-0639-492A-B273-7D368114933A}">
      <dgm:prSet/>
      <dgm:spPr/>
      <dgm:t>
        <a:bodyPr/>
        <a:lstStyle/>
        <a:p>
          <a:endParaRPr lang="en-US"/>
        </a:p>
      </dgm:t>
    </dgm:pt>
    <dgm:pt modelId="{FE7E2E0F-F1BE-4278-BF8E-04BCFC0397D0}" type="sibTrans" cxnId="{C76EAAEE-0639-492A-B273-7D368114933A}">
      <dgm:prSet/>
      <dgm:spPr/>
      <dgm:t>
        <a:bodyPr/>
        <a:lstStyle/>
        <a:p>
          <a:endParaRPr lang="en-US"/>
        </a:p>
      </dgm:t>
    </dgm:pt>
    <dgm:pt modelId="{AE10A517-AA08-4E8E-921A-7D8ED42E9DF2}">
      <dgm:prSet/>
      <dgm:spPr/>
      <dgm:t>
        <a:bodyPr/>
        <a:lstStyle/>
        <a:p>
          <a:r>
            <a:rPr lang="en-US"/>
            <a:t>The ICT is developed to ensure effective coordination of care, especially through the member’s care transitions, and to improve health outcomes. </a:t>
          </a:r>
        </a:p>
      </dgm:t>
    </dgm:pt>
    <dgm:pt modelId="{2782D4C9-02E0-4279-96A2-DA7794B0ED74}" type="parTrans" cxnId="{686ADFA6-F55C-48FC-BFE8-04505CD56CD6}">
      <dgm:prSet/>
      <dgm:spPr/>
      <dgm:t>
        <a:bodyPr/>
        <a:lstStyle/>
        <a:p>
          <a:endParaRPr lang="en-US"/>
        </a:p>
      </dgm:t>
    </dgm:pt>
    <dgm:pt modelId="{75C67E7E-828F-4EFE-93CE-54CD218824B3}" type="sibTrans" cxnId="{686ADFA6-F55C-48FC-BFE8-04505CD56CD6}">
      <dgm:prSet/>
      <dgm:spPr/>
      <dgm:t>
        <a:bodyPr/>
        <a:lstStyle/>
        <a:p>
          <a:endParaRPr lang="en-US"/>
        </a:p>
      </dgm:t>
    </dgm:pt>
    <dgm:pt modelId="{30336853-0FF2-4B36-887E-7783A5DC88F4}">
      <dgm:prSet/>
      <dgm:spPr/>
      <dgm:t>
        <a:bodyPr/>
        <a:lstStyle/>
        <a:p>
          <a:r>
            <a:rPr lang="en-US" dirty="0"/>
            <a:t>The Care Manager and the ICT review progress towards goals during clinical visits with the member and during ICT team meetings.</a:t>
          </a:r>
        </a:p>
      </dgm:t>
    </dgm:pt>
    <dgm:pt modelId="{3612CA19-00FC-4BB7-A734-C85E210BDACC}" type="parTrans" cxnId="{047D4592-5AC6-465E-A3F5-CEE52E3C8492}">
      <dgm:prSet/>
      <dgm:spPr/>
      <dgm:t>
        <a:bodyPr/>
        <a:lstStyle/>
        <a:p>
          <a:endParaRPr lang="en-US"/>
        </a:p>
      </dgm:t>
    </dgm:pt>
    <dgm:pt modelId="{9D6D1652-E5F0-4C02-A7BC-4B4F4D219B2C}" type="sibTrans" cxnId="{047D4592-5AC6-465E-A3F5-CEE52E3C8492}">
      <dgm:prSet/>
      <dgm:spPr/>
      <dgm:t>
        <a:bodyPr/>
        <a:lstStyle/>
        <a:p>
          <a:endParaRPr lang="en-US"/>
        </a:p>
      </dgm:t>
    </dgm:pt>
    <dgm:pt modelId="{3B49CA2E-79EE-47D7-8E0F-50739395515F}" type="pres">
      <dgm:prSet presAssocID="{E538555E-10EF-496E-8D9D-6A9EE29DAE02}" presName="Name0" presStyleCnt="0">
        <dgm:presLayoutVars>
          <dgm:chMax val="7"/>
          <dgm:dir/>
          <dgm:animLvl val="lvl"/>
          <dgm:resizeHandles val="exact"/>
        </dgm:presLayoutVars>
      </dgm:prSet>
      <dgm:spPr/>
    </dgm:pt>
    <dgm:pt modelId="{4BA83789-3E00-4E00-8C19-333857051997}" type="pres">
      <dgm:prSet presAssocID="{70B9B087-D2B8-47D9-A6AE-0856D9464985}" presName="circle1" presStyleLbl="node1" presStyleIdx="0" presStyleCnt="4"/>
      <dgm:spPr/>
    </dgm:pt>
    <dgm:pt modelId="{2BCF6E8C-9217-48F2-9EA9-AFFD8993E009}" type="pres">
      <dgm:prSet presAssocID="{70B9B087-D2B8-47D9-A6AE-0856D9464985}" presName="space" presStyleCnt="0"/>
      <dgm:spPr/>
    </dgm:pt>
    <dgm:pt modelId="{7852EED0-E1DA-405D-BB58-2241E160F65D}" type="pres">
      <dgm:prSet presAssocID="{70B9B087-D2B8-47D9-A6AE-0856D9464985}" presName="rect1" presStyleLbl="alignAcc1" presStyleIdx="0" presStyleCnt="4"/>
      <dgm:spPr/>
    </dgm:pt>
    <dgm:pt modelId="{A952483E-A05A-45EE-9542-3A85B5347ABE}" type="pres">
      <dgm:prSet presAssocID="{D686C83A-B8D4-4560-A684-585ECE4E2614}" presName="vertSpace2" presStyleLbl="node1" presStyleIdx="0" presStyleCnt="4"/>
      <dgm:spPr/>
    </dgm:pt>
    <dgm:pt modelId="{50D6A230-7579-4BF5-B1C9-D788FB878B35}" type="pres">
      <dgm:prSet presAssocID="{D686C83A-B8D4-4560-A684-585ECE4E2614}" presName="circle2" presStyleLbl="node1" presStyleIdx="1" presStyleCnt="4"/>
      <dgm:spPr/>
    </dgm:pt>
    <dgm:pt modelId="{029B2301-F2C1-43F8-ABFE-D0C99D4AD1C7}" type="pres">
      <dgm:prSet presAssocID="{D686C83A-B8D4-4560-A684-585ECE4E2614}" presName="rect2" presStyleLbl="alignAcc1" presStyleIdx="1" presStyleCnt="4"/>
      <dgm:spPr/>
    </dgm:pt>
    <dgm:pt modelId="{2C5F36B7-77BD-4E4C-A1B2-CCCF19446A5D}" type="pres">
      <dgm:prSet presAssocID="{AE10A517-AA08-4E8E-921A-7D8ED42E9DF2}" presName="vertSpace3" presStyleLbl="node1" presStyleIdx="1" presStyleCnt="4"/>
      <dgm:spPr/>
    </dgm:pt>
    <dgm:pt modelId="{8283064F-B9FE-48EA-B27B-4D57F80BA858}" type="pres">
      <dgm:prSet presAssocID="{AE10A517-AA08-4E8E-921A-7D8ED42E9DF2}" presName="circle3" presStyleLbl="node1" presStyleIdx="2" presStyleCnt="4"/>
      <dgm:spPr/>
    </dgm:pt>
    <dgm:pt modelId="{135D608F-F1F3-4353-8451-B857B530D193}" type="pres">
      <dgm:prSet presAssocID="{AE10A517-AA08-4E8E-921A-7D8ED42E9DF2}" presName="rect3" presStyleLbl="alignAcc1" presStyleIdx="2" presStyleCnt="4"/>
      <dgm:spPr/>
    </dgm:pt>
    <dgm:pt modelId="{B84CC9F4-DA2F-4608-802D-4E54CADFA4A6}" type="pres">
      <dgm:prSet presAssocID="{30336853-0FF2-4B36-887E-7783A5DC88F4}" presName="vertSpace4" presStyleLbl="node1" presStyleIdx="2" presStyleCnt="4"/>
      <dgm:spPr/>
    </dgm:pt>
    <dgm:pt modelId="{6B5242C5-AFF0-4A6C-A6B8-3A894D30E64A}" type="pres">
      <dgm:prSet presAssocID="{30336853-0FF2-4B36-887E-7783A5DC88F4}" presName="circle4" presStyleLbl="node1" presStyleIdx="3" presStyleCnt="4"/>
      <dgm:spPr/>
    </dgm:pt>
    <dgm:pt modelId="{DB7F2CE2-D1C7-4832-9B20-72B28C305B0B}" type="pres">
      <dgm:prSet presAssocID="{30336853-0FF2-4B36-887E-7783A5DC88F4}" presName="rect4" presStyleLbl="alignAcc1" presStyleIdx="3" presStyleCnt="4"/>
      <dgm:spPr/>
    </dgm:pt>
    <dgm:pt modelId="{4F1FD87F-5D4C-4D05-B212-5790E7273769}" type="pres">
      <dgm:prSet presAssocID="{70B9B087-D2B8-47D9-A6AE-0856D9464985}" presName="rect1ParTxNoCh" presStyleLbl="alignAcc1" presStyleIdx="3" presStyleCnt="4">
        <dgm:presLayoutVars>
          <dgm:chMax val="1"/>
          <dgm:bulletEnabled val="1"/>
        </dgm:presLayoutVars>
      </dgm:prSet>
      <dgm:spPr/>
    </dgm:pt>
    <dgm:pt modelId="{45D7B661-2973-46F6-8275-009897BA90A8}" type="pres">
      <dgm:prSet presAssocID="{D686C83A-B8D4-4560-A684-585ECE4E2614}" presName="rect2ParTxNoCh" presStyleLbl="alignAcc1" presStyleIdx="3" presStyleCnt="4">
        <dgm:presLayoutVars>
          <dgm:chMax val="1"/>
          <dgm:bulletEnabled val="1"/>
        </dgm:presLayoutVars>
      </dgm:prSet>
      <dgm:spPr/>
    </dgm:pt>
    <dgm:pt modelId="{8EDA6BEA-0DC1-43EA-A108-5A2AF8DB8241}" type="pres">
      <dgm:prSet presAssocID="{AE10A517-AA08-4E8E-921A-7D8ED42E9DF2}" presName="rect3ParTxNoCh" presStyleLbl="alignAcc1" presStyleIdx="3" presStyleCnt="4">
        <dgm:presLayoutVars>
          <dgm:chMax val="1"/>
          <dgm:bulletEnabled val="1"/>
        </dgm:presLayoutVars>
      </dgm:prSet>
      <dgm:spPr/>
    </dgm:pt>
    <dgm:pt modelId="{A6C5BC5C-AE32-4682-BE61-40FF24ECB2C9}" type="pres">
      <dgm:prSet presAssocID="{30336853-0FF2-4B36-887E-7783A5DC88F4}" presName="rect4ParTxNoCh" presStyleLbl="alignAcc1" presStyleIdx="3" presStyleCnt="4">
        <dgm:presLayoutVars>
          <dgm:chMax val="1"/>
          <dgm:bulletEnabled val="1"/>
        </dgm:presLayoutVars>
      </dgm:prSet>
      <dgm:spPr/>
    </dgm:pt>
  </dgm:ptLst>
  <dgm:cxnLst>
    <dgm:cxn modelId="{8C819925-8BA0-4281-9583-679CEB89E1B6}" type="presOf" srcId="{30336853-0FF2-4B36-887E-7783A5DC88F4}" destId="{A6C5BC5C-AE32-4682-BE61-40FF24ECB2C9}" srcOrd="1" destOrd="0" presId="urn:microsoft.com/office/officeart/2005/8/layout/target3"/>
    <dgm:cxn modelId="{B8E1935B-4C99-498F-9D03-365F92EAB876}" type="presOf" srcId="{70B9B087-D2B8-47D9-A6AE-0856D9464985}" destId="{7852EED0-E1DA-405D-BB58-2241E160F65D}" srcOrd="0" destOrd="0" presId="urn:microsoft.com/office/officeart/2005/8/layout/target3"/>
    <dgm:cxn modelId="{1B05F161-2DC9-4591-857E-EFEF4A02BF25}" type="presOf" srcId="{D686C83A-B8D4-4560-A684-585ECE4E2614}" destId="{029B2301-F2C1-43F8-ABFE-D0C99D4AD1C7}" srcOrd="0" destOrd="0" presId="urn:microsoft.com/office/officeart/2005/8/layout/target3"/>
    <dgm:cxn modelId="{3703BD6B-0CC2-4CBF-BA8B-4C98E6F56EB3}" type="presOf" srcId="{70B9B087-D2B8-47D9-A6AE-0856D9464985}" destId="{4F1FD87F-5D4C-4D05-B212-5790E7273769}" srcOrd="1" destOrd="0" presId="urn:microsoft.com/office/officeart/2005/8/layout/target3"/>
    <dgm:cxn modelId="{6E65F07F-B44A-4F7F-AF23-9DF32C35D23F}" type="presOf" srcId="{AE10A517-AA08-4E8E-921A-7D8ED42E9DF2}" destId="{8EDA6BEA-0DC1-43EA-A108-5A2AF8DB8241}" srcOrd="1" destOrd="0" presId="urn:microsoft.com/office/officeart/2005/8/layout/target3"/>
    <dgm:cxn modelId="{047D4592-5AC6-465E-A3F5-CEE52E3C8492}" srcId="{E538555E-10EF-496E-8D9D-6A9EE29DAE02}" destId="{30336853-0FF2-4B36-887E-7783A5DC88F4}" srcOrd="3" destOrd="0" parTransId="{3612CA19-00FC-4BB7-A734-C85E210BDACC}" sibTransId="{9D6D1652-E5F0-4C02-A7BC-4B4F4D219B2C}"/>
    <dgm:cxn modelId="{686ADFA6-F55C-48FC-BFE8-04505CD56CD6}" srcId="{E538555E-10EF-496E-8D9D-6A9EE29DAE02}" destId="{AE10A517-AA08-4E8E-921A-7D8ED42E9DF2}" srcOrd="2" destOrd="0" parTransId="{2782D4C9-02E0-4279-96A2-DA7794B0ED74}" sibTransId="{75C67E7E-828F-4EFE-93CE-54CD218824B3}"/>
    <dgm:cxn modelId="{563126A9-4299-4E70-BA0A-29FC853856C3}" type="presOf" srcId="{E538555E-10EF-496E-8D9D-6A9EE29DAE02}" destId="{3B49CA2E-79EE-47D7-8E0F-50739395515F}" srcOrd="0" destOrd="0" presId="urn:microsoft.com/office/officeart/2005/8/layout/target3"/>
    <dgm:cxn modelId="{E93F0CB3-93E9-45FE-A0E7-2F80B0D8CCC4}" type="presOf" srcId="{30336853-0FF2-4B36-887E-7783A5DC88F4}" destId="{DB7F2CE2-D1C7-4832-9B20-72B28C305B0B}" srcOrd="0" destOrd="0" presId="urn:microsoft.com/office/officeart/2005/8/layout/target3"/>
    <dgm:cxn modelId="{0E31CBBA-CFBA-4D9A-B5EF-E2E35FE9059F}" type="presOf" srcId="{AE10A517-AA08-4E8E-921A-7D8ED42E9DF2}" destId="{135D608F-F1F3-4353-8451-B857B530D193}" srcOrd="0" destOrd="0" presId="urn:microsoft.com/office/officeart/2005/8/layout/target3"/>
    <dgm:cxn modelId="{2224E9BA-DC63-43BA-9532-E7C06746A8A3}" type="presOf" srcId="{D686C83A-B8D4-4560-A684-585ECE4E2614}" destId="{45D7B661-2973-46F6-8275-009897BA90A8}" srcOrd="1" destOrd="0" presId="urn:microsoft.com/office/officeart/2005/8/layout/target3"/>
    <dgm:cxn modelId="{C39F35E1-EBF4-4744-9EEE-759283CBCAF6}" srcId="{E538555E-10EF-496E-8D9D-6A9EE29DAE02}" destId="{70B9B087-D2B8-47D9-A6AE-0856D9464985}" srcOrd="0" destOrd="0" parTransId="{3052C2DE-5932-40DF-BA89-780CE0D1DA7D}" sibTransId="{452931EF-3DC3-4EB0-BF20-A3D0573F28D4}"/>
    <dgm:cxn modelId="{C76EAAEE-0639-492A-B273-7D368114933A}" srcId="{E538555E-10EF-496E-8D9D-6A9EE29DAE02}" destId="{D686C83A-B8D4-4560-A684-585ECE4E2614}" srcOrd="1" destOrd="0" parTransId="{4342BFF6-5C44-4627-8C3B-209EDF4C7BD8}" sibTransId="{FE7E2E0F-F1BE-4278-BF8E-04BCFC0397D0}"/>
    <dgm:cxn modelId="{5859FB8E-6871-4CA4-B7F4-573923586A64}" type="presParOf" srcId="{3B49CA2E-79EE-47D7-8E0F-50739395515F}" destId="{4BA83789-3E00-4E00-8C19-333857051997}" srcOrd="0" destOrd="0" presId="urn:microsoft.com/office/officeart/2005/8/layout/target3"/>
    <dgm:cxn modelId="{565D9952-9BB2-4D81-8D52-B45DA8407F2B}" type="presParOf" srcId="{3B49CA2E-79EE-47D7-8E0F-50739395515F}" destId="{2BCF6E8C-9217-48F2-9EA9-AFFD8993E009}" srcOrd="1" destOrd="0" presId="urn:microsoft.com/office/officeart/2005/8/layout/target3"/>
    <dgm:cxn modelId="{EADC4C9C-B07D-4E76-918A-7FD412225421}" type="presParOf" srcId="{3B49CA2E-79EE-47D7-8E0F-50739395515F}" destId="{7852EED0-E1DA-405D-BB58-2241E160F65D}" srcOrd="2" destOrd="0" presId="urn:microsoft.com/office/officeart/2005/8/layout/target3"/>
    <dgm:cxn modelId="{83AFE539-46A9-4D70-96D1-EE6CA1CA8376}" type="presParOf" srcId="{3B49CA2E-79EE-47D7-8E0F-50739395515F}" destId="{A952483E-A05A-45EE-9542-3A85B5347ABE}" srcOrd="3" destOrd="0" presId="urn:microsoft.com/office/officeart/2005/8/layout/target3"/>
    <dgm:cxn modelId="{3F6124ED-D82E-48FA-BD6F-40CF35D946F4}" type="presParOf" srcId="{3B49CA2E-79EE-47D7-8E0F-50739395515F}" destId="{50D6A230-7579-4BF5-B1C9-D788FB878B35}" srcOrd="4" destOrd="0" presId="urn:microsoft.com/office/officeart/2005/8/layout/target3"/>
    <dgm:cxn modelId="{1190F68F-5455-4E81-BBBA-37A07A6DD560}" type="presParOf" srcId="{3B49CA2E-79EE-47D7-8E0F-50739395515F}" destId="{029B2301-F2C1-43F8-ABFE-D0C99D4AD1C7}" srcOrd="5" destOrd="0" presId="urn:microsoft.com/office/officeart/2005/8/layout/target3"/>
    <dgm:cxn modelId="{F1A8FD92-7C49-414D-B2FA-4A908F795F2E}" type="presParOf" srcId="{3B49CA2E-79EE-47D7-8E0F-50739395515F}" destId="{2C5F36B7-77BD-4E4C-A1B2-CCCF19446A5D}" srcOrd="6" destOrd="0" presId="urn:microsoft.com/office/officeart/2005/8/layout/target3"/>
    <dgm:cxn modelId="{B8D2B581-7E73-45C7-8740-C985182E8D8F}" type="presParOf" srcId="{3B49CA2E-79EE-47D7-8E0F-50739395515F}" destId="{8283064F-B9FE-48EA-B27B-4D57F80BA858}" srcOrd="7" destOrd="0" presId="urn:microsoft.com/office/officeart/2005/8/layout/target3"/>
    <dgm:cxn modelId="{688E1619-736A-4B59-9946-C11BFE843380}" type="presParOf" srcId="{3B49CA2E-79EE-47D7-8E0F-50739395515F}" destId="{135D608F-F1F3-4353-8451-B857B530D193}" srcOrd="8" destOrd="0" presId="urn:microsoft.com/office/officeart/2005/8/layout/target3"/>
    <dgm:cxn modelId="{14DE5DEC-2E56-4E73-886F-0BDA71978B82}" type="presParOf" srcId="{3B49CA2E-79EE-47D7-8E0F-50739395515F}" destId="{B84CC9F4-DA2F-4608-802D-4E54CADFA4A6}" srcOrd="9" destOrd="0" presId="urn:microsoft.com/office/officeart/2005/8/layout/target3"/>
    <dgm:cxn modelId="{6513C946-2FA0-46C3-B07E-A9FEC7001849}" type="presParOf" srcId="{3B49CA2E-79EE-47D7-8E0F-50739395515F}" destId="{6B5242C5-AFF0-4A6C-A6B8-3A894D30E64A}" srcOrd="10" destOrd="0" presId="urn:microsoft.com/office/officeart/2005/8/layout/target3"/>
    <dgm:cxn modelId="{6DAC3B9F-5B9F-40F0-816E-C06191033C0C}" type="presParOf" srcId="{3B49CA2E-79EE-47D7-8E0F-50739395515F}" destId="{DB7F2CE2-D1C7-4832-9B20-72B28C305B0B}" srcOrd="11" destOrd="0" presId="urn:microsoft.com/office/officeart/2005/8/layout/target3"/>
    <dgm:cxn modelId="{33C1C1D4-6875-4BC9-AE4B-E38A5837D27B}" type="presParOf" srcId="{3B49CA2E-79EE-47D7-8E0F-50739395515F}" destId="{4F1FD87F-5D4C-4D05-B212-5790E7273769}" srcOrd="12" destOrd="0" presId="urn:microsoft.com/office/officeart/2005/8/layout/target3"/>
    <dgm:cxn modelId="{6F8AFEAA-208D-478A-B116-C8BEE10AD786}" type="presParOf" srcId="{3B49CA2E-79EE-47D7-8E0F-50739395515F}" destId="{45D7B661-2973-46F6-8275-009897BA90A8}" srcOrd="13" destOrd="0" presId="urn:microsoft.com/office/officeart/2005/8/layout/target3"/>
    <dgm:cxn modelId="{03484448-1809-4637-81B8-3514C2EA43D0}" type="presParOf" srcId="{3B49CA2E-79EE-47D7-8E0F-50739395515F}" destId="{8EDA6BEA-0DC1-43EA-A108-5A2AF8DB8241}" srcOrd="14" destOrd="0" presId="urn:microsoft.com/office/officeart/2005/8/layout/target3"/>
    <dgm:cxn modelId="{89D7E511-CB93-4F60-B629-5F4D8636518F}" type="presParOf" srcId="{3B49CA2E-79EE-47D7-8E0F-50739395515F}" destId="{A6C5BC5C-AE32-4682-BE61-40FF24ECB2C9}"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EB82204-0AD9-414F-B2CF-2E2DD1E7BF8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193C8A1-45F0-4AC0-82F0-DE06C1CBC9BD}">
      <dgm:prSet custT="1"/>
      <dgm:spPr/>
      <dgm:t>
        <a:bodyPr/>
        <a:lstStyle/>
        <a:p>
          <a:pPr algn="ctr"/>
          <a:r>
            <a:rPr lang="en-US" sz="2000" b="0" dirty="0"/>
            <a:t>Transition of Care:</a:t>
          </a:r>
        </a:p>
      </dgm:t>
    </dgm:pt>
    <dgm:pt modelId="{7C634C84-2AFD-4E68-AC5F-05BB7228E631}" type="parTrans" cxnId="{2511DC91-0C0F-4F69-A076-C2EA18C09BA7}">
      <dgm:prSet/>
      <dgm:spPr/>
      <dgm:t>
        <a:bodyPr/>
        <a:lstStyle/>
        <a:p>
          <a:endParaRPr lang="en-US"/>
        </a:p>
      </dgm:t>
    </dgm:pt>
    <dgm:pt modelId="{BB762DFC-02A1-4AF2-9DCF-B6F5DD09746E}" type="sibTrans" cxnId="{2511DC91-0C0F-4F69-A076-C2EA18C09BA7}">
      <dgm:prSet/>
      <dgm:spPr/>
      <dgm:t>
        <a:bodyPr/>
        <a:lstStyle/>
        <a:p>
          <a:endParaRPr lang="en-US"/>
        </a:p>
      </dgm:t>
    </dgm:pt>
    <dgm:pt modelId="{765BFFE2-8F69-4B78-BD09-AFBE1FB6C2A8}">
      <dgm:prSet/>
      <dgm:spPr/>
      <dgm:t>
        <a:bodyPr/>
        <a:lstStyle/>
        <a:p>
          <a:r>
            <a:rPr lang="en-US" dirty="0">
              <a:latin typeface="Calibri Light" panose="020F0302020204030204" pitchFamily="34" charset="0"/>
              <a:cs typeface="Calibri Light" panose="020F0302020204030204" pitchFamily="34" charset="0"/>
            </a:rPr>
            <a:t>Improves the care of its vulnerable population</a:t>
          </a:r>
        </a:p>
      </dgm:t>
    </dgm:pt>
    <dgm:pt modelId="{28BB397A-E406-4F29-8DD7-132E29D315E9}" type="parTrans" cxnId="{FFF0D568-5613-46A7-A722-D82860523F04}">
      <dgm:prSet/>
      <dgm:spPr/>
      <dgm:t>
        <a:bodyPr/>
        <a:lstStyle/>
        <a:p>
          <a:endParaRPr lang="en-US"/>
        </a:p>
      </dgm:t>
    </dgm:pt>
    <dgm:pt modelId="{C491B3D1-F53E-484A-BA28-6A79A19BDD83}" type="sibTrans" cxnId="{FFF0D568-5613-46A7-A722-D82860523F04}">
      <dgm:prSet/>
      <dgm:spPr/>
      <dgm:t>
        <a:bodyPr/>
        <a:lstStyle/>
        <a:p>
          <a:endParaRPr lang="en-US"/>
        </a:p>
      </dgm:t>
    </dgm:pt>
    <dgm:pt modelId="{1E724441-740F-473F-B646-625CDE377B1A}">
      <dgm:prSet/>
      <dgm:spPr/>
      <dgm:t>
        <a:bodyPr/>
        <a:lstStyle/>
        <a:p>
          <a:r>
            <a:rPr lang="en-US" dirty="0">
              <a:latin typeface="Calibri Light" panose="020F0302020204030204" pitchFamily="34" charset="0"/>
              <a:cs typeface="Calibri Light" panose="020F0302020204030204" pitchFamily="34" charset="0"/>
            </a:rPr>
            <a:t>Provide an integrated, proactive approach to safely transition the member between levels of care and across care settings </a:t>
          </a:r>
        </a:p>
      </dgm:t>
    </dgm:pt>
    <dgm:pt modelId="{951E3377-7BDB-44FB-9482-17A701E86B0B}" type="parTrans" cxnId="{D35ED1B5-48D6-4157-94DA-255F89AC01F0}">
      <dgm:prSet/>
      <dgm:spPr/>
      <dgm:t>
        <a:bodyPr/>
        <a:lstStyle/>
        <a:p>
          <a:endParaRPr lang="en-US"/>
        </a:p>
      </dgm:t>
    </dgm:pt>
    <dgm:pt modelId="{10F6EF67-138C-4C57-BC84-347157865455}" type="sibTrans" cxnId="{D35ED1B5-48D6-4157-94DA-255F89AC01F0}">
      <dgm:prSet/>
      <dgm:spPr/>
      <dgm:t>
        <a:bodyPr/>
        <a:lstStyle/>
        <a:p>
          <a:endParaRPr lang="en-US"/>
        </a:p>
      </dgm:t>
    </dgm:pt>
    <dgm:pt modelId="{4FBBD8EF-51D2-425B-915E-C4350A8ADE27}">
      <dgm:prSet/>
      <dgm:spPr/>
      <dgm:t>
        <a:bodyPr/>
        <a:lstStyle/>
        <a:p>
          <a:r>
            <a:rPr lang="en-US" dirty="0">
              <a:latin typeface="Calibri Light" panose="020F0302020204030204" pitchFamily="34" charset="0"/>
              <a:cs typeface="Calibri Light" panose="020F0302020204030204" pitchFamily="34" charset="0"/>
            </a:rPr>
            <a:t>Uses evidence-based clinical practices and targeted strategies</a:t>
          </a:r>
        </a:p>
      </dgm:t>
    </dgm:pt>
    <dgm:pt modelId="{B3083333-7B3F-413F-AEC7-898F7C0E3C84}" type="parTrans" cxnId="{03B94714-E5C1-48AC-A873-19A2DABD4D42}">
      <dgm:prSet/>
      <dgm:spPr/>
      <dgm:t>
        <a:bodyPr/>
        <a:lstStyle/>
        <a:p>
          <a:endParaRPr lang="en-US"/>
        </a:p>
      </dgm:t>
    </dgm:pt>
    <dgm:pt modelId="{1D8A700C-CF44-4821-A805-30FB6AAB6D4C}" type="sibTrans" cxnId="{03B94714-E5C1-48AC-A873-19A2DABD4D42}">
      <dgm:prSet/>
      <dgm:spPr/>
      <dgm:t>
        <a:bodyPr/>
        <a:lstStyle/>
        <a:p>
          <a:endParaRPr lang="en-US"/>
        </a:p>
      </dgm:t>
    </dgm:pt>
    <dgm:pt modelId="{7423A2D1-3A3F-4C8A-A2D1-F63EE028ADEF}">
      <dgm:prSet/>
      <dgm:spPr/>
      <dgm:t>
        <a:bodyPr/>
        <a:lstStyle/>
        <a:p>
          <a:r>
            <a:rPr lang="en-US" dirty="0">
              <a:latin typeface="Calibri Light" panose="020F0302020204030204" pitchFamily="34" charset="0"/>
              <a:cs typeface="Calibri Light" panose="020F0302020204030204" pitchFamily="34" charset="0"/>
            </a:rPr>
            <a:t>Members are called within 7 days of discharge</a:t>
          </a:r>
        </a:p>
      </dgm:t>
    </dgm:pt>
    <dgm:pt modelId="{C379F268-6E64-4BE5-92EA-E13A9125353C}" type="parTrans" cxnId="{3C9D7C23-55F4-4B43-9EF8-858F602B07FC}">
      <dgm:prSet/>
      <dgm:spPr/>
      <dgm:t>
        <a:bodyPr/>
        <a:lstStyle/>
        <a:p>
          <a:endParaRPr lang="en-US"/>
        </a:p>
      </dgm:t>
    </dgm:pt>
    <dgm:pt modelId="{3F6BC35F-B8D1-4026-8DF9-A7D851F5EE78}" type="sibTrans" cxnId="{3C9D7C23-55F4-4B43-9EF8-858F602B07FC}">
      <dgm:prSet/>
      <dgm:spPr/>
      <dgm:t>
        <a:bodyPr/>
        <a:lstStyle/>
        <a:p>
          <a:endParaRPr lang="en-US"/>
        </a:p>
      </dgm:t>
    </dgm:pt>
    <dgm:pt modelId="{17FB0F46-8FCF-412C-819E-867056EDBBA1}" type="pres">
      <dgm:prSet presAssocID="{8EB82204-0AD9-414F-B2CF-2E2DD1E7BF8A}" presName="linear" presStyleCnt="0">
        <dgm:presLayoutVars>
          <dgm:animLvl val="lvl"/>
          <dgm:resizeHandles val="exact"/>
        </dgm:presLayoutVars>
      </dgm:prSet>
      <dgm:spPr/>
    </dgm:pt>
    <dgm:pt modelId="{D2A4A32F-DC98-4933-8FC8-C0D154246EC6}" type="pres">
      <dgm:prSet presAssocID="{5193C8A1-45F0-4AC0-82F0-DE06C1CBC9BD}" presName="parentText" presStyleLbl="node1" presStyleIdx="0" presStyleCnt="1" custScaleY="70534">
        <dgm:presLayoutVars>
          <dgm:chMax val="0"/>
          <dgm:bulletEnabled val="1"/>
        </dgm:presLayoutVars>
      </dgm:prSet>
      <dgm:spPr/>
    </dgm:pt>
    <dgm:pt modelId="{F610E71C-A805-4694-B2B6-A43443DCF525}" type="pres">
      <dgm:prSet presAssocID="{5193C8A1-45F0-4AC0-82F0-DE06C1CBC9BD}" presName="childText" presStyleLbl="revTx" presStyleIdx="0" presStyleCnt="1">
        <dgm:presLayoutVars>
          <dgm:bulletEnabled val="1"/>
        </dgm:presLayoutVars>
      </dgm:prSet>
      <dgm:spPr/>
    </dgm:pt>
  </dgm:ptLst>
  <dgm:cxnLst>
    <dgm:cxn modelId="{03B94714-E5C1-48AC-A873-19A2DABD4D42}" srcId="{5193C8A1-45F0-4AC0-82F0-DE06C1CBC9BD}" destId="{4FBBD8EF-51D2-425B-915E-C4350A8ADE27}" srcOrd="2" destOrd="0" parTransId="{B3083333-7B3F-413F-AEC7-898F7C0E3C84}" sibTransId="{1D8A700C-CF44-4821-A805-30FB6AAB6D4C}"/>
    <dgm:cxn modelId="{3C9D7C23-55F4-4B43-9EF8-858F602B07FC}" srcId="{5193C8A1-45F0-4AC0-82F0-DE06C1CBC9BD}" destId="{7423A2D1-3A3F-4C8A-A2D1-F63EE028ADEF}" srcOrd="3" destOrd="0" parTransId="{C379F268-6E64-4BE5-92EA-E13A9125353C}" sibTransId="{3F6BC35F-B8D1-4026-8DF9-A7D851F5EE78}"/>
    <dgm:cxn modelId="{8BFDFA44-0FDB-4FEC-88F5-72453FB7848B}" type="presOf" srcId="{1E724441-740F-473F-B646-625CDE377B1A}" destId="{F610E71C-A805-4694-B2B6-A43443DCF525}" srcOrd="0" destOrd="1" presId="urn:microsoft.com/office/officeart/2005/8/layout/vList2"/>
    <dgm:cxn modelId="{FFF0D568-5613-46A7-A722-D82860523F04}" srcId="{5193C8A1-45F0-4AC0-82F0-DE06C1CBC9BD}" destId="{765BFFE2-8F69-4B78-BD09-AFBE1FB6C2A8}" srcOrd="0" destOrd="0" parTransId="{28BB397A-E406-4F29-8DD7-132E29D315E9}" sibTransId="{C491B3D1-F53E-484A-BA28-6A79A19BDD83}"/>
    <dgm:cxn modelId="{A7D00573-EC6B-407D-9801-E7C684FB462B}" type="presOf" srcId="{4FBBD8EF-51D2-425B-915E-C4350A8ADE27}" destId="{F610E71C-A805-4694-B2B6-A43443DCF525}" srcOrd="0" destOrd="2" presId="urn:microsoft.com/office/officeart/2005/8/layout/vList2"/>
    <dgm:cxn modelId="{D4224C79-5114-4197-BB47-0121B0983845}" type="presOf" srcId="{5193C8A1-45F0-4AC0-82F0-DE06C1CBC9BD}" destId="{D2A4A32F-DC98-4933-8FC8-C0D154246EC6}" srcOrd="0" destOrd="0" presId="urn:microsoft.com/office/officeart/2005/8/layout/vList2"/>
    <dgm:cxn modelId="{2511DC91-0C0F-4F69-A076-C2EA18C09BA7}" srcId="{8EB82204-0AD9-414F-B2CF-2E2DD1E7BF8A}" destId="{5193C8A1-45F0-4AC0-82F0-DE06C1CBC9BD}" srcOrd="0" destOrd="0" parTransId="{7C634C84-2AFD-4E68-AC5F-05BB7228E631}" sibTransId="{BB762DFC-02A1-4AF2-9DCF-B6F5DD09746E}"/>
    <dgm:cxn modelId="{D35ED1B5-48D6-4157-94DA-255F89AC01F0}" srcId="{5193C8A1-45F0-4AC0-82F0-DE06C1CBC9BD}" destId="{1E724441-740F-473F-B646-625CDE377B1A}" srcOrd="1" destOrd="0" parTransId="{951E3377-7BDB-44FB-9482-17A701E86B0B}" sibTransId="{10F6EF67-138C-4C57-BC84-347157865455}"/>
    <dgm:cxn modelId="{9DE869C4-2FB3-4125-891D-EBAECDC7B3EE}" type="presOf" srcId="{8EB82204-0AD9-414F-B2CF-2E2DD1E7BF8A}" destId="{17FB0F46-8FCF-412C-819E-867056EDBBA1}" srcOrd="0" destOrd="0" presId="urn:microsoft.com/office/officeart/2005/8/layout/vList2"/>
    <dgm:cxn modelId="{6C9D90CD-8F02-429D-A26C-204468DD47FB}" type="presOf" srcId="{7423A2D1-3A3F-4C8A-A2D1-F63EE028ADEF}" destId="{F610E71C-A805-4694-B2B6-A43443DCF525}" srcOrd="0" destOrd="3" presId="urn:microsoft.com/office/officeart/2005/8/layout/vList2"/>
    <dgm:cxn modelId="{F6F859F6-6450-42DF-A523-F9A71E49282E}" type="presOf" srcId="{765BFFE2-8F69-4B78-BD09-AFBE1FB6C2A8}" destId="{F610E71C-A805-4694-B2B6-A43443DCF525}" srcOrd="0" destOrd="0" presId="urn:microsoft.com/office/officeart/2005/8/layout/vList2"/>
    <dgm:cxn modelId="{4F5E74D7-1F0F-41E0-B5CE-0430FE1A2788}" type="presParOf" srcId="{17FB0F46-8FCF-412C-819E-867056EDBBA1}" destId="{D2A4A32F-DC98-4933-8FC8-C0D154246EC6}" srcOrd="0" destOrd="0" presId="urn:microsoft.com/office/officeart/2005/8/layout/vList2"/>
    <dgm:cxn modelId="{328CB06E-96A4-4347-8A2B-8BDE5AEF5B4C}" type="presParOf" srcId="{17FB0F46-8FCF-412C-819E-867056EDBBA1}" destId="{F610E71C-A805-4694-B2B6-A43443DCF525}"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1BBCCCC-3F04-4A64-AE87-B9BB02E1EEB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54616205-6134-40A7-8DEB-7A86360C60E9}">
      <dgm:prSet custT="1"/>
      <dgm:spPr/>
      <dgm:t>
        <a:bodyPr/>
        <a:lstStyle/>
        <a:p>
          <a:pPr algn="ctr"/>
          <a:r>
            <a:rPr lang="en-US" sz="2000" b="0" dirty="0"/>
            <a:t>During Outreach, the Care Manager: </a:t>
          </a:r>
        </a:p>
      </dgm:t>
    </dgm:pt>
    <dgm:pt modelId="{90D6D7A0-2DCC-40CB-A53C-16F4AE93C1BE}" type="parTrans" cxnId="{2CE55D32-1508-42EC-9627-ACAC5B82D0D7}">
      <dgm:prSet/>
      <dgm:spPr/>
      <dgm:t>
        <a:bodyPr/>
        <a:lstStyle/>
        <a:p>
          <a:endParaRPr lang="en-US"/>
        </a:p>
      </dgm:t>
    </dgm:pt>
    <dgm:pt modelId="{8E3D14A7-AEE2-4920-AD5D-96980A030C82}" type="sibTrans" cxnId="{2CE55D32-1508-42EC-9627-ACAC5B82D0D7}">
      <dgm:prSet/>
      <dgm:spPr/>
      <dgm:t>
        <a:bodyPr/>
        <a:lstStyle/>
        <a:p>
          <a:endParaRPr lang="en-US"/>
        </a:p>
      </dgm:t>
    </dgm:pt>
    <dgm:pt modelId="{1AFA12AF-EAEB-4FE9-8E5E-F399E3C01B84}">
      <dgm:prSet custT="1"/>
      <dgm:spPr/>
      <dgm:t>
        <a:bodyPr/>
        <a:lstStyle/>
        <a:p>
          <a:r>
            <a:rPr lang="en-US" sz="2000" dirty="0">
              <a:latin typeface="Calibri Light" panose="020F0302020204030204" pitchFamily="34" charset="0"/>
              <a:cs typeface="Calibri Light" panose="020F0302020204030204" pitchFamily="34" charset="0"/>
            </a:rPr>
            <a:t>Helps the member understand discharge diagnosis and instructions </a:t>
          </a:r>
        </a:p>
      </dgm:t>
    </dgm:pt>
    <dgm:pt modelId="{7C00AE79-33BB-44C3-9FC6-035AABC5B2B9}" type="parTrans" cxnId="{C2608C7F-94A1-4078-BC1B-D6DC3B9A50CE}">
      <dgm:prSet/>
      <dgm:spPr/>
      <dgm:t>
        <a:bodyPr/>
        <a:lstStyle/>
        <a:p>
          <a:endParaRPr lang="en-US"/>
        </a:p>
      </dgm:t>
    </dgm:pt>
    <dgm:pt modelId="{FBFF8845-C32E-46CB-A9B3-4BF0BB2F276C}" type="sibTrans" cxnId="{C2608C7F-94A1-4078-BC1B-D6DC3B9A50CE}">
      <dgm:prSet/>
      <dgm:spPr/>
      <dgm:t>
        <a:bodyPr/>
        <a:lstStyle/>
        <a:p>
          <a:endParaRPr lang="en-US"/>
        </a:p>
      </dgm:t>
    </dgm:pt>
    <dgm:pt modelId="{CB8C10B2-C700-49C3-ADC4-08FAF869D878}">
      <dgm:prSet custT="1"/>
      <dgm:spPr/>
      <dgm:t>
        <a:bodyPr/>
        <a:lstStyle/>
        <a:p>
          <a:r>
            <a:rPr lang="en-US" sz="2000" dirty="0">
              <a:latin typeface="Calibri Light" panose="020F0302020204030204" pitchFamily="34" charset="0"/>
              <a:cs typeface="Calibri Light" panose="020F0302020204030204" pitchFamily="34" charset="0"/>
            </a:rPr>
            <a:t>Facilitates follow-up appointments </a:t>
          </a:r>
        </a:p>
      </dgm:t>
    </dgm:pt>
    <dgm:pt modelId="{C65A3251-622D-449E-9504-339DB958BEF9}" type="parTrans" cxnId="{64BDDA3F-626A-4E1D-B68E-A39AEC71C745}">
      <dgm:prSet/>
      <dgm:spPr/>
      <dgm:t>
        <a:bodyPr/>
        <a:lstStyle/>
        <a:p>
          <a:endParaRPr lang="en-US"/>
        </a:p>
      </dgm:t>
    </dgm:pt>
    <dgm:pt modelId="{28D40AF4-7C7A-49A8-807F-8723A354155B}" type="sibTrans" cxnId="{64BDDA3F-626A-4E1D-B68E-A39AEC71C745}">
      <dgm:prSet/>
      <dgm:spPr/>
      <dgm:t>
        <a:bodyPr/>
        <a:lstStyle/>
        <a:p>
          <a:endParaRPr lang="en-US"/>
        </a:p>
      </dgm:t>
    </dgm:pt>
    <dgm:pt modelId="{2BADCD5A-1E25-4D61-9ED6-670EF30DCECA}">
      <dgm:prSet custT="1"/>
      <dgm:spPr/>
      <dgm:t>
        <a:bodyPr/>
        <a:lstStyle/>
        <a:p>
          <a:r>
            <a:rPr lang="en-US" sz="2000" dirty="0">
              <a:latin typeface="Calibri Light" panose="020F0302020204030204" pitchFamily="34" charset="0"/>
              <a:cs typeface="Calibri Light" panose="020F0302020204030204" pitchFamily="34" charset="0"/>
            </a:rPr>
            <a:t>Helps schedule transportation </a:t>
          </a:r>
        </a:p>
      </dgm:t>
    </dgm:pt>
    <dgm:pt modelId="{E3D519FB-6D14-43F9-AFDA-2FD464BDBE72}" type="parTrans" cxnId="{A90C5629-FCB3-40A8-A9EF-AED4423B88FC}">
      <dgm:prSet/>
      <dgm:spPr/>
      <dgm:t>
        <a:bodyPr/>
        <a:lstStyle/>
        <a:p>
          <a:endParaRPr lang="en-US"/>
        </a:p>
      </dgm:t>
    </dgm:pt>
    <dgm:pt modelId="{41E9F551-C918-4280-8B70-D5F2A924AA17}" type="sibTrans" cxnId="{A90C5629-FCB3-40A8-A9EF-AED4423B88FC}">
      <dgm:prSet/>
      <dgm:spPr/>
      <dgm:t>
        <a:bodyPr/>
        <a:lstStyle/>
        <a:p>
          <a:endParaRPr lang="en-US"/>
        </a:p>
      </dgm:t>
    </dgm:pt>
    <dgm:pt modelId="{2822DCEF-38CB-45DE-A101-F1BD405FBF75}">
      <dgm:prSet custT="1"/>
      <dgm:spPr/>
      <dgm:t>
        <a:bodyPr/>
        <a:lstStyle/>
        <a:p>
          <a:r>
            <a:rPr lang="en-US" sz="2000" dirty="0">
              <a:latin typeface="Calibri Light" panose="020F0302020204030204" pitchFamily="34" charset="0"/>
              <a:cs typeface="Calibri Light" panose="020F0302020204030204" pitchFamily="34" charset="0"/>
            </a:rPr>
            <a:t>Helps with home health care and required medical equipment that were arranged prior to discharge from a facility </a:t>
          </a:r>
        </a:p>
      </dgm:t>
    </dgm:pt>
    <dgm:pt modelId="{A76565C7-D6D5-4CD4-AD1F-705A85BED305}" type="parTrans" cxnId="{29AB14BD-66CB-49E4-A7A5-4894EFA1A0AF}">
      <dgm:prSet/>
      <dgm:spPr/>
      <dgm:t>
        <a:bodyPr/>
        <a:lstStyle/>
        <a:p>
          <a:endParaRPr lang="en-US"/>
        </a:p>
      </dgm:t>
    </dgm:pt>
    <dgm:pt modelId="{0AD29D85-F4C0-42B6-A2AC-7F2A6B8303B2}" type="sibTrans" cxnId="{29AB14BD-66CB-49E4-A7A5-4894EFA1A0AF}">
      <dgm:prSet/>
      <dgm:spPr/>
      <dgm:t>
        <a:bodyPr/>
        <a:lstStyle/>
        <a:p>
          <a:endParaRPr lang="en-US"/>
        </a:p>
      </dgm:t>
    </dgm:pt>
    <dgm:pt modelId="{E37D27B9-F18F-4837-A522-D1E9AA46F058}">
      <dgm:prSet custT="1"/>
      <dgm:spPr/>
      <dgm:t>
        <a:bodyPr/>
        <a:lstStyle/>
        <a:p>
          <a:r>
            <a:rPr lang="en-US" sz="2000" dirty="0">
              <a:latin typeface="Calibri Light" panose="020F0302020204030204" pitchFamily="34" charset="0"/>
              <a:cs typeface="Calibri Light" panose="020F0302020204030204" pitchFamily="34" charset="0"/>
            </a:rPr>
            <a:t>Resolves barriers to obtaining medications </a:t>
          </a:r>
        </a:p>
      </dgm:t>
    </dgm:pt>
    <dgm:pt modelId="{EF7D7DAC-A1A3-49CB-9B79-DB49E80C7BE0}" type="parTrans" cxnId="{51BA562B-18AD-4C2A-B493-B523D95D47F5}">
      <dgm:prSet/>
      <dgm:spPr/>
      <dgm:t>
        <a:bodyPr/>
        <a:lstStyle/>
        <a:p>
          <a:endParaRPr lang="en-US"/>
        </a:p>
      </dgm:t>
    </dgm:pt>
    <dgm:pt modelId="{02D019C1-141F-48A2-90A9-6163FD0E45DF}" type="sibTrans" cxnId="{51BA562B-18AD-4C2A-B493-B523D95D47F5}">
      <dgm:prSet/>
      <dgm:spPr/>
      <dgm:t>
        <a:bodyPr/>
        <a:lstStyle/>
        <a:p>
          <a:endParaRPr lang="en-US"/>
        </a:p>
      </dgm:t>
    </dgm:pt>
    <dgm:pt modelId="{6DBDA4B4-404B-48F3-A3D3-092B2CD39672}">
      <dgm:prSet custT="1"/>
      <dgm:spPr/>
      <dgm:t>
        <a:bodyPr/>
        <a:lstStyle/>
        <a:p>
          <a:r>
            <a:rPr lang="en-US" sz="2000" dirty="0">
              <a:latin typeface="Calibri Light" panose="020F0302020204030204" pitchFamily="34" charset="0"/>
              <a:cs typeface="Calibri Light" panose="020F0302020204030204" pitchFamily="34" charset="0"/>
            </a:rPr>
            <a:t>Educates the member on new or continuing medical conditions </a:t>
          </a:r>
        </a:p>
      </dgm:t>
    </dgm:pt>
    <dgm:pt modelId="{AA85CF01-3A2C-454C-8592-9622A596F031}" type="parTrans" cxnId="{586EA1E2-A730-4D17-912D-A02C8FEC2348}">
      <dgm:prSet/>
      <dgm:spPr/>
      <dgm:t>
        <a:bodyPr/>
        <a:lstStyle/>
        <a:p>
          <a:endParaRPr lang="en-US"/>
        </a:p>
      </dgm:t>
    </dgm:pt>
    <dgm:pt modelId="{7AC6E5DD-FE3F-4883-B5F6-E2E3374DA2B3}" type="sibTrans" cxnId="{586EA1E2-A730-4D17-912D-A02C8FEC2348}">
      <dgm:prSet/>
      <dgm:spPr/>
      <dgm:t>
        <a:bodyPr/>
        <a:lstStyle/>
        <a:p>
          <a:endParaRPr lang="en-US"/>
        </a:p>
      </dgm:t>
    </dgm:pt>
    <dgm:pt modelId="{0E582D06-A6B5-4A2F-9CCB-382C704689EB}" type="pres">
      <dgm:prSet presAssocID="{91BBCCCC-3F04-4A64-AE87-B9BB02E1EEBC}" presName="linear" presStyleCnt="0">
        <dgm:presLayoutVars>
          <dgm:animLvl val="lvl"/>
          <dgm:resizeHandles val="exact"/>
        </dgm:presLayoutVars>
      </dgm:prSet>
      <dgm:spPr/>
    </dgm:pt>
    <dgm:pt modelId="{4BEDC069-CCBA-4860-A139-9D352ABC709F}" type="pres">
      <dgm:prSet presAssocID="{54616205-6134-40A7-8DEB-7A86360C60E9}" presName="parentText" presStyleLbl="node1" presStyleIdx="0" presStyleCnt="1" custScaleY="24032">
        <dgm:presLayoutVars>
          <dgm:chMax val="0"/>
          <dgm:bulletEnabled val="1"/>
        </dgm:presLayoutVars>
      </dgm:prSet>
      <dgm:spPr/>
    </dgm:pt>
    <dgm:pt modelId="{3BB9AD2A-6327-4786-8E71-A4E056841766}" type="pres">
      <dgm:prSet presAssocID="{54616205-6134-40A7-8DEB-7A86360C60E9}" presName="childText" presStyleLbl="revTx" presStyleIdx="0" presStyleCnt="1" custScaleX="99095" custScaleY="102647">
        <dgm:presLayoutVars>
          <dgm:bulletEnabled val="1"/>
        </dgm:presLayoutVars>
      </dgm:prSet>
      <dgm:spPr/>
    </dgm:pt>
  </dgm:ptLst>
  <dgm:cxnLst>
    <dgm:cxn modelId="{5A8EF502-3F4A-4DC0-AE29-D8321DF696BE}" type="presOf" srcId="{CB8C10B2-C700-49C3-ADC4-08FAF869D878}" destId="{3BB9AD2A-6327-4786-8E71-A4E056841766}" srcOrd="0" destOrd="1" presId="urn:microsoft.com/office/officeart/2005/8/layout/vList2"/>
    <dgm:cxn modelId="{102F8A0E-B762-45AE-861C-4E05ED740944}" type="presOf" srcId="{1AFA12AF-EAEB-4FE9-8E5E-F399E3C01B84}" destId="{3BB9AD2A-6327-4786-8E71-A4E056841766}" srcOrd="0" destOrd="0" presId="urn:microsoft.com/office/officeart/2005/8/layout/vList2"/>
    <dgm:cxn modelId="{F67E4524-8FF0-4B31-98CE-F3B845510E5C}" type="presOf" srcId="{6DBDA4B4-404B-48F3-A3D3-092B2CD39672}" destId="{3BB9AD2A-6327-4786-8E71-A4E056841766}" srcOrd="0" destOrd="5" presId="urn:microsoft.com/office/officeart/2005/8/layout/vList2"/>
    <dgm:cxn modelId="{A90C5629-FCB3-40A8-A9EF-AED4423B88FC}" srcId="{54616205-6134-40A7-8DEB-7A86360C60E9}" destId="{2BADCD5A-1E25-4D61-9ED6-670EF30DCECA}" srcOrd="2" destOrd="0" parTransId="{E3D519FB-6D14-43F9-AFDA-2FD464BDBE72}" sibTransId="{41E9F551-C918-4280-8B70-D5F2A924AA17}"/>
    <dgm:cxn modelId="{51BA562B-18AD-4C2A-B493-B523D95D47F5}" srcId="{54616205-6134-40A7-8DEB-7A86360C60E9}" destId="{E37D27B9-F18F-4837-A522-D1E9AA46F058}" srcOrd="4" destOrd="0" parTransId="{EF7D7DAC-A1A3-49CB-9B79-DB49E80C7BE0}" sibTransId="{02D019C1-141F-48A2-90A9-6163FD0E45DF}"/>
    <dgm:cxn modelId="{2CE55D32-1508-42EC-9627-ACAC5B82D0D7}" srcId="{91BBCCCC-3F04-4A64-AE87-B9BB02E1EEBC}" destId="{54616205-6134-40A7-8DEB-7A86360C60E9}" srcOrd="0" destOrd="0" parTransId="{90D6D7A0-2DCC-40CB-A53C-16F4AE93C1BE}" sibTransId="{8E3D14A7-AEE2-4920-AD5D-96980A030C82}"/>
    <dgm:cxn modelId="{EBFDA733-08F2-45BB-ACC5-74E993B9C497}" type="presOf" srcId="{2BADCD5A-1E25-4D61-9ED6-670EF30DCECA}" destId="{3BB9AD2A-6327-4786-8E71-A4E056841766}" srcOrd="0" destOrd="2" presId="urn:microsoft.com/office/officeart/2005/8/layout/vList2"/>
    <dgm:cxn modelId="{64BDDA3F-626A-4E1D-B68E-A39AEC71C745}" srcId="{54616205-6134-40A7-8DEB-7A86360C60E9}" destId="{CB8C10B2-C700-49C3-ADC4-08FAF869D878}" srcOrd="1" destOrd="0" parTransId="{C65A3251-622D-449E-9504-339DB958BEF9}" sibTransId="{28D40AF4-7C7A-49A8-807F-8723A354155B}"/>
    <dgm:cxn modelId="{DF16A867-0858-414F-9C9B-DA235C7361EC}" type="presOf" srcId="{2822DCEF-38CB-45DE-A101-F1BD405FBF75}" destId="{3BB9AD2A-6327-4786-8E71-A4E056841766}" srcOrd="0" destOrd="3" presId="urn:microsoft.com/office/officeart/2005/8/layout/vList2"/>
    <dgm:cxn modelId="{438E074D-122A-426C-9B9E-9B2981C679FD}" type="presOf" srcId="{E37D27B9-F18F-4837-A522-D1E9AA46F058}" destId="{3BB9AD2A-6327-4786-8E71-A4E056841766}" srcOrd="0" destOrd="4" presId="urn:microsoft.com/office/officeart/2005/8/layout/vList2"/>
    <dgm:cxn modelId="{F203217C-D287-4850-9DF8-A1506BDD71C0}" type="presOf" srcId="{91BBCCCC-3F04-4A64-AE87-B9BB02E1EEBC}" destId="{0E582D06-A6B5-4A2F-9CCB-382C704689EB}" srcOrd="0" destOrd="0" presId="urn:microsoft.com/office/officeart/2005/8/layout/vList2"/>
    <dgm:cxn modelId="{C2608C7F-94A1-4078-BC1B-D6DC3B9A50CE}" srcId="{54616205-6134-40A7-8DEB-7A86360C60E9}" destId="{1AFA12AF-EAEB-4FE9-8E5E-F399E3C01B84}" srcOrd="0" destOrd="0" parTransId="{7C00AE79-33BB-44C3-9FC6-035AABC5B2B9}" sibTransId="{FBFF8845-C32E-46CB-A9B3-4BF0BB2F276C}"/>
    <dgm:cxn modelId="{F927FE81-E5A2-4F27-A014-F1969D2D5448}" type="presOf" srcId="{54616205-6134-40A7-8DEB-7A86360C60E9}" destId="{4BEDC069-CCBA-4860-A139-9D352ABC709F}" srcOrd="0" destOrd="0" presId="urn:microsoft.com/office/officeart/2005/8/layout/vList2"/>
    <dgm:cxn modelId="{29AB14BD-66CB-49E4-A7A5-4894EFA1A0AF}" srcId="{54616205-6134-40A7-8DEB-7A86360C60E9}" destId="{2822DCEF-38CB-45DE-A101-F1BD405FBF75}" srcOrd="3" destOrd="0" parTransId="{A76565C7-D6D5-4CD4-AD1F-705A85BED305}" sibTransId="{0AD29D85-F4C0-42B6-A2AC-7F2A6B8303B2}"/>
    <dgm:cxn modelId="{586EA1E2-A730-4D17-912D-A02C8FEC2348}" srcId="{54616205-6134-40A7-8DEB-7A86360C60E9}" destId="{6DBDA4B4-404B-48F3-A3D3-092B2CD39672}" srcOrd="5" destOrd="0" parTransId="{AA85CF01-3A2C-454C-8592-9622A596F031}" sibTransId="{7AC6E5DD-FE3F-4883-B5F6-E2E3374DA2B3}"/>
    <dgm:cxn modelId="{F35CBB39-C767-43B4-AEE7-8DFB5D336B46}" type="presParOf" srcId="{0E582D06-A6B5-4A2F-9CCB-382C704689EB}" destId="{4BEDC069-CCBA-4860-A139-9D352ABC709F}" srcOrd="0" destOrd="0" presId="urn:microsoft.com/office/officeart/2005/8/layout/vList2"/>
    <dgm:cxn modelId="{53C52358-02AE-4499-92F6-2CC79F566961}" type="presParOf" srcId="{0E582D06-A6B5-4A2F-9CCB-382C704689EB}" destId="{3BB9AD2A-6327-4786-8E71-A4E056841766}"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366613E0-2B3E-4B60-8A9A-638F0697F5E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2D13ECC-74FB-4C6B-A1D0-FB8665FB4314}">
      <dgm:prSet custT="1"/>
      <dgm:spPr/>
      <dgm:t>
        <a:bodyPr/>
        <a:lstStyle/>
        <a:p>
          <a:r>
            <a:rPr lang="en-US" sz="1800" dirty="0"/>
            <a:t>Expertise</a:t>
          </a:r>
          <a:endParaRPr lang="en-US" sz="1700" dirty="0"/>
        </a:p>
      </dgm:t>
    </dgm:pt>
    <dgm:pt modelId="{97278591-D016-47BB-9CE8-9B3113B65B2A}" type="parTrans" cxnId="{C9C852C5-F3BE-4B08-8CC0-248329FE6AEB}">
      <dgm:prSet/>
      <dgm:spPr/>
      <dgm:t>
        <a:bodyPr/>
        <a:lstStyle/>
        <a:p>
          <a:endParaRPr lang="en-US"/>
        </a:p>
      </dgm:t>
    </dgm:pt>
    <dgm:pt modelId="{5FDA72AB-3C59-4316-828C-B757FA6A2733}" type="sibTrans" cxnId="{C9C852C5-F3BE-4B08-8CC0-248329FE6AEB}">
      <dgm:prSet/>
      <dgm:spPr/>
      <dgm:t>
        <a:bodyPr/>
        <a:lstStyle/>
        <a:p>
          <a:endParaRPr lang="en-US"/>
        </a:p>
      </dgm:t>
    </dgm:pt>
    <dgm:pt modelId="{4173B1C1-BB93-4D05-AE1D-415BA6AE697E}">
      <dgm:prSet custT="1"/>
      <dgm:spPr/>
      <dgm:t>
        <a:bodyPr/>
        <a:lstStyle/>
        <a:p>
          <a:r>
            <a:rPr lang="en-US" sz="1400" dirty="0">
              <a:latin typeface="Calibri Light" panose="020F0302020204030204" pitchFamily="34" charset="0"/>
              <a:cs typeface="Calibri Light" panose="020F0302020204030204" pitchFamily="34" charset="0"/>
            </a:rPr>
            <a:t>The UHP provider network is comprised of providers with expertise in specialized care corresponding to our target population. </a:t>
          </a:r>
        </a:p>
      </dgm:t>
    </dgm:pt>
    <dgm:pt modelId="{FDBC30BA-531D-40C8-A0FB-B75F6E0655BE}" type="parTrans" cxnId="{F23EDE5E-6D07-4CD9-A571-28B1407C5D0F}">
      <dgm:prSet/>
      <dgm:spPr/>
      <dgm:t>
        <a:bodyPr/>
        <a:lstStyle/>
        <a:p>
          <a:endParaRPr lang="en-US"/>
        </a:p>
      </dgm:t>
    </dgm:pt>
    <dgm:pt modelId="{F6B606FF-E5B1-4EC7-AEAA-59E417654279}" type="sibTrans" cxnId="{F23EDE5E-6D07-4CD9-A571-28B1407C5D0F}">
      <dgm:prSet/>
      <dgm:spPr/>
      <dgm:t>
        <a:bodyPr/>
        <a:lstStyle/>
        <a:p>
          <a:endParaRPr lang="en-US"/>
        </a:p>
      </dgm:t>
    </dgm:pt>
    <dgm:pt modelId="{2973C23C-BB5A-4899-8EA8-E4D0BD46BC9A}">
      <dgm:prSet custT="1"/>
      <dgm:spPr/>
      <dgm:t>
        <a:bodyPr/>
        <a:lstStyle/>
        <a:p>
          <a:r>
            <a:rPr lang="en-US" sz="1800" dirty="0"/>
            <a:t>Onboarding</a:t>
          </a:r>
          <a:endParaRPr lang="en-US" sz="1600" dirty="0"/>
        </a:p>
      </dgm:t>
    </dgm:pt>
    <dgm:pt modelId="{7558123A-9707-4898-8271-8F8FA3C651E8}" type="parTrans" cxnId="{1BAC1A0D-7FD1-496C-870B-A5E4687C0371}">
      <dgm:prSet/>
      <dgm:spPr/>
      <dgm:t>
        <a:bodyPr/>
        <a:lstStyle/>
        <a:p>
          <a:endParaRPr lang="en-US"/>
        </a:p>
      </dgm:t>
    </dgm:pt>
    <dgm:pt modelId="{6D70F194-E55B-496E-911F-0665BBC391C0}" type="sibTrans" cxnId="{1BAC1A0D-7FD1-496C-870B-A5E4687C0371}">
      <dgm:prSet/>
      <dgm:spPr/>
      <dgm:t>
        <a:bodyPr/>
        <a:lstStyle/>
        <a:p>
          <a:endParaRPr lang="en-US"/>
        </a:p>
      </dgm:t>
    </dgm:pt>
    <dgm:pt modelId="{7A64BD46-26FF-44D4-A569-F8E3EB1DD6D6}">
      <dgm:prSet custT="1"/>
      <dgm:spPr/>
      <dgm:t>
        <a:bodyPr/>
        <a:lstStyle/>
        <a:p>
          <a:r>
            <a:rPr lang="en-US" sz="1400" dirty="0">
              <a:latin typeface="Calibri Light" panose="020F0302020204030204" pitchFamily="34" charset="0"/>
              <a:cs typeface="Calibri Light" panose="020F0302020204030204" pitchFamily="34" charset="0"/>
            </a:rPr>
            <a:t>UHP oversees its provider network and facilities and ensures that they are onboarded through a valid credentialing process.</a:t>
          </a:r>
        </a:p>
      </dgm:t>
    </dgm:pt>
    <dgm:pt modelId="{0A4C5438-0D2D-440D-BFD8-674B6B0CD40B}" type="parTrans" cxnId="{BA4BAFDE-A7D1-449A-9E57-CDA5ECC44AAE}">
      <dgm:prSet/>
      <dgm:spPr/>
      <dgm:t>
        <a:bodyPr/>
        <a:lstStyle/>
        <a:p>
          <a:endParaRPr lang="en-US"/>
        </a:p>
      </dgm:t>
    </dgm:pt>
    <dgm:pt modelId="{358DB8A2-E13D-4B12-8C13-CE8D3C2D4224}" type="sibTrans" cxnId="{BA4BAFDE-A7D1-449A-9E57-CDA5ECC44AAE}">
      <dgm:prSet/>
      <dgm:spPr/>
      <dgm:t>
        <a:bodyPr/>
        <a:lstStyle/>
        <a:p>
          <a:endParaRPr lang="en-US"/>
        </a:p>
      </dgm:t>
    </dgm:pt>
    <dgm:pt modelId="{DCC8B1A2-008E-4C86-A849-6BDD59D5BCD0}">
      <dgm:prSet custT="1"/>
      <dgm:spPr/>
      <dgm:t>
        <a:bodyPr/>
        <a:lstStyle/>
        <a:p>
          <a:r>
            <a:rPr lang="en-US" sz="1400" dirty="0">
              <a:latin typeface="Calibri Light" panose="020F0302020204030204" pitchFamily="34" charset="0"/>
              <a:cs typeface="Calibri Light" panose="020F0302020204030204" pitchFamily="34" charset="0"/>
            </a:rPr>
            <a:t>During the new and annual provider orientations, in which providers are given the Model of Care training, providers complete the attestation of training. </a:t>
          </a:r>
        </a:p>
      </dgm:t>
    </dgm:pt>
    <dgm:pt modelId="{8DC65EC4-5E24-44DB-9944-4B8DEA07184C}" type="parTrans" cxnId="{44B8096C-4E86-4C38-A557-606427B9F6A9}">
      <dgm:prSet/>
      <dgm:spPr/>
      <dgm:t>
        <a:bodyPr/>
        <a:lstStyle/>
        <a:p>
          <a:endParaRPr lang="en-US"/>
        </a:p>
      </dgm:t>
    </dgm:pt>
    <dgm:pt modelId="{5B4E18FA-400B-45DF-9CFA-DCBBC727A2AA}" type="sibTrans" cxnId="{44B8096C-4E86-4C38-A557-606427B9F6A9}">
      <dgm:prSet/>
      <dgm:spPr/>
      <dgm:t>
        <a:bodyPr/>
        <a:lstStyle/>
        <a:p>
          <a:endParaRPr lang="en-US"/>
        </a:p>
      </dgm:t>
    </dgm:pt>
    <dgm:pt modelId="{CF199F4F-D38D-4941-8B33-623369ED4437}">
      <dgm:prSet custT="1"/>
      <dgm:spPr/>
      <dgm:t>
        <a:bodyPr/>
        <a:lstStyle/>
        <a:p>
          <a:r>
            <a:rPr lang="en-US" sz="1400" dirty="0">
              <a:latin typeface="Calibri Light" panose="020F0302020204030204" pitchFamily="34" charset="0"/>
              <a:cs typeface="Calibri Light" panose="020F0302020204030204" pitchFamily="34" charset="0"/>
            </a:rPr>
            <a:t>Similarly non-network providers are also provided the MOC training and asked to review the information.</a:t>
          </a:r>
        </a:p>
      </dgm:t>
    </dgm:pt>
    <dgm:pt modelId="{FD4DA30E-8811-4F03-BAFD-99AC8579D95B}" type="parTrans" cxnId="{47676F8D-09CC-4C11-B8C0-EDA70D2ED545}">
      <dgm:prSet/>
      <dgm:spPr/>
      <dgm:t>
        <a:bodyPr/>
        <a:lstStyle/>
        <a:p>
          <a:endParaRPr lang="en-US"/>
        </a:p>
      </dgm:t>
    </dgm:pt>
    <dgm:pt modelId="{892DD4AC-9976-4C9B-B698-8C20D9699C9D}" type="sibTrans" cxnId="{47676F8D-09CC-4C11-B8C0-EDA70D2ED545}">
      <dgm:prSet/>
      <dgm:spPr/>
      <dgm:t>
        <a:bodyPr/>
        <a:lstStyle/>
        <a:p>
          <a:endParaRPr lang="en-US"/>
        </a:p>
      </dgm:t>
    </dgm:pt>
    <dgm:pt modelId="{714DAF2E-9A2A-42EA-8CBC-919BB209E634}">
      <dgm:prSet custT="1"/>
      <dgm:spPr/>
      <dgm:t>
        <a:bodyPr/>
        <a:lstStyle/>
        <a:p>
          <a:r>
            <a:rPr lang="en-US" sz="1800" dirty="0"/>
            <a:t>Training Requirements</a:t>
          </a:r>
        </a:p>
      </dgm:t>
    </dgm:pt>
    <dgm:pt modelId="{4BBCAC34-89FF-4C05-AE32-306D2D635DF7}" type="parTrans" cxnId="{941C61B0-9B90-4F5B-9C3D-DA742236649C}">
      <dgm:prSet/>
      <dgm:spPr/>
      <dgm:t>
        <a:bodyPr/>
        <a:lstStyle/>
        <a:p>
          <a:endParaRPr lang="en-US"/>
        </a:p>
      </dgm:t>
    </dgm:pt>
    <dgm:pt modelId="{33E95A5E-A562-41C8-B45A-78B78C19292C}" type="sibTrans" cxnId="{941C61B0-9B90-4F5B-9C3D-DA742236649C}">
      <dgm:prSet/>
      <dgm:spPr/>
      <dgm:t>
        <a:bodyPr/>
        <a:lstStyle/>
        <a:p>
          <a:endParaRPr lang="en-US"/>
        </a:p>
      </dgm:t>
    </dgm:pt>
    <dgm:pt modelId="{85B376D6-80BA-4494-90F5-8F4782CBD3AC}">
      <dgm:prSet custT="1"/>
      <dgm:spPr/>
      <dgm:t>
        <a:bodyPr/>
        <a:lstStyle/>
        <a:p>
          <a:r>
            <a:rPr lang="en-US" sz="1400" dirty="0">
              <a:latin typeface="Calibri Light" panose="020F0302020204030204" pitchFamily="34" charset="0"/>
              <a:cs typeface="Calibri Light" panose="020F0302020204030204" pitchFamily="34" charset="0"/>
            </a:rPr>
            <a:t>Regulations at (42 CFR§422.101(f)(2)(ii)) require that SNPs conduct MOC training for their network of providers. </a:t>
          </a:r>
        </a:p>
      </dgm:t>
    </dgm:pt>
    <dgm:pt modelId="{05730684-1A15-4527-9F29-2ED0BD6826E5}" type="parTrans" cxnId="{3096976E-C3CF-4BD2-84E3-536E7A84D814}">
      <dgm:prSet/>
      <dgm:spPr/>
      <dgm:t>
        <a:bodyPr/>
        <a:lstStyle/>
        <a:p>
          <a:endParaRPr lang="en-US"/>
        </a:p>
      </dgm:t>
    </dgm:pt>
    <dgm:pt modelId="{03F0BCED-CEE9-42C9-BC5A-81527D073E53}" type="sibTrans" cxnId="{3096976E-C3CF-4BD2-84E3-536E7A84D814}">
      <dgm:prSet/>
      <dgm:spPr/>
      <dgm:t>
        <a:bodyPr/>
        <a:lstStyle/>
        <a:p>
          <a:endParaRPr lang="en-US"/>
        </a:p>
      </dgm:t>
    </dgm:pt>
    <dgm:pt modelId="{28A3B1C5-F8AC-41AA-AF73-C87382B25A13}">
      <dgm:prSet custT="1"/>
      <dgm:spPr/>
      <dgm:t>
        <a:bodyPr/>
        <a:lstStyle/>
        <a:p>
          <a:r>
            <a:rPr lang="en-US" sz="1400" dirty="0">
              <a:latin typeface="Calibri Light" panose="020F0302020204030204" pitchFamily="34" charset="0"/>
              <a:cs typeface="Calibri Light" panose="020F0302020204030204" pitchFamily="34" charset="0"/>
            </a:rPr>
            <a:t>UHP complies with the network training requirements: Requiring initial and annual trainings for network providers</a:t>
          </a:r>
        </a:p>
      </dgm:t>
    </dgm:pt>
    <dgm:pt modelId="{38EC09D6-3304-4E71-B05E-812523263182}" type="parTrans" cxnId="{C9893FE3-823C-4162-95E1-8F5C4B9E711E}">
      <dgm:prSet/>
      <dgm:spPr/>
      <dgm:t>
        <a:bodyPr/>
        <a:lstStyle/>
        <a:p>
          <a:endParaRPr lang="en-US"/>
        </a:p>
      </dgm:t>
    </dgm:pt>
    <dgm:pt modelId="{29357111-AA21-44D5-977C-E4216BC1122E}" type="sibTrans" cxnId="{C9893FE3-823C-4162-95E1-8F5C4B9E711E}">
      <dgm:prSet/>
      <dgm:spPr/>
      <dgm:t>
        <a:bodyPr/>
        <a:lstStyle/>
        <a:p>
          <a:endParaRPr lang="en-US"/>
        </a:p>
      </dgm:t>
    </dgm:pt>
    <dgm:pt modelId="{1926875A-2D4D-4541-830D-5966F54BC026}">
      <dgm:prSet custT="1"/>
      <dgm:spPr/>
      <dgm:t>
        <a:bodyPr/>
        <a:lstStyle/>
        <a:p>
          <a:r>
            <a:rPr lang="en-US" sz="1800" dirty="0"/>
            <a:t>Tracking MOC Training</a:t>
          </a:r>
        </a:p>
      </dgm:t>
    </dgm:pt>
    <dgm:pt modelId="{ACAAA954-1E06-4E0E-98C3-F271A320B3C2}" type="parTrans" cxnId="{C81F266C-F3C9-4AA8-9FA2-8C0715ACC680}">
      <dgm:prSet/>
      <dgm:spPr/>
      <dgm:t>
        <a:bodyPr/>
        <a:lstStyle/>
        <a:p>
          <a:endParaRPr lang="en-US"/>
        </a:p>
      </dgm:t>
    </dgm:pt>
    <dgm:pt modelId="{1DD1A5E5-9B58-4960-B5C4-516836FCDB50}" type="sibTrans" cxnId="{C81F266C-F3C9-4AA8-9FA2-8C0715ACC680}">
      <dgm:prSet/>
      <dgm:spPr/>
      <dgm:t>
        <a:bodyPr/>
        <a:lstStyle/>
        <a:p>
          <a:endParaRPr lang="en-US"/>
        </a:p>
      </dgm:t>
    </dgm:pt>
    <dgm:pt modelId="{A41BAA37-C587-4F62-B5B0-B511B8D815F4}">
      <dgm:prSet custT="1"/>
      <dgm:spPr/>
      <dgm:t>
        <a:bodyPr/>
        <a:lstStyle/>
        <a:p>
          <a:r>
            <a:rPr lang="en-US" sz="1400" dirty="0">
              <a:latin typeface="Calibri Light" panose="020F0302020204030204" pitchFamily="34" charset="0"/>
              <a:cs typeface="Calibri Light" panose="020F0302020204030204" pitchFamily="34" charset="0"/>
            </a:rPr>
            <a:t>Documenting evidence that the organization makes available and offers MOC trainings for network providers</a:t>
          </a:r>
        </a:p>
      </dgm:t>
    </dgm:pt>
    <dgm:pt modelId="{DEDF49A1-8EA9-49C7-BA83-FC1966956989}" type="parTrans" cxnId="{182D16AB-498B-4CE0-B3A4-BAFB8385AA69}">
      <dgm:prSet/>
      <dgm:spPr/>
      <dgm:t>
        <a:bodyPr/>
        <a:lstStyle/>
        <a:p>
          <a:endParaRPr lang="en-US"/>
        </a:p>
      </dgm:t>
    </dgm:pt>
    <dgm:pt modelId="{BF5FE76C-F7C9-4953-AE59-6BACE8972907}" type="sibTrans" cxnId="{182D16AB-498B-4CE0-B3A4-BAFB8385AA69}">
      <dgm:prSet/>
      <dgm:spPr/>
      <dgm:t>
        <a:bodyPr/>
        <a:lstStyle/>
        <a:p>
          <a:endParaRPr lang="en-US"/>
        </a:p>
      </dgm:t>
    </dgm:pt>
    <dgm:pt modelId="{81AA7D9F-469E-4840-9B64-3E816022D8F7}">
      <dgm:prSet custT="1"/>
      <dgm:spPr/>
      <dgm:t>
        <a:bodyPr/>
        <a:lstStyle/>
        <a:p>
          <a:r>
            <a:rPr lang="en-US" sz="1400" dirty="0">
              <a:latin typeface="Calibri Light" panose="020F0302020204030204" pitchFamily="34" charset="0"/>
              <a:cs typeface="Calibri Light" panose="020F0302020204030204" pitchFamily="34" charset="0"/>
            </a:rPr>
            <a:t>Monitoring challenges associated with completion of MOC trainings for improvement opportunities </a:t>
          </a:r>
        </a:p>
      </dgm:t>
    </dgm:pt>
    <dgm:pt modelId="{E0E539F9-A148-4FC6-9C3E-7B9A67A5AFE4}" type="parTrans" cxnId="{7B0EDBF2-C25F-4DF9-BF9F-5B8920A45963}">
      <dgm:prSet/>
      <dgm:spPr/>
      <dgm:t>
        <a:bodyPr/>
        <a:lstStyle/>
        <a:p>
          <a:endParaRPr lang="en-US"/>
        </a:p>
      </dgm:t>
    </dgm:pt>
    <dgm:pt modelId="{A50C5601-A7C4-4810-9329-090855F337CE}" type="sibTrans" cxnId="{7B0EDBF2-C25F-4DF9-BF9F-5B8920A45963}">
      <dgm:prSet/>
      <dgm:spPr/>
      <dgm:t>
        <a:bodyPr/>
        <a:lstStyle/>
        <a:p>
          <a:endParaRPr lang="en-US"/>
        </a:p>
      </dgm:t>
    </dgm:pt>
    <dgm:pt modelId="{98C52932-9DEA-4D30-8CB3-819BE7E2092E}">
      <dgm:prSet custT="1"/>
      <dgm:spPr/>
      <dgm:t>
        <a:bodyPr/>
        <a:lstStyle/>
        <a:p>
          <a:r>
            <a:rPr lang="en-US" sz="1400" dirty="0">
              <a:latin typeface="Calibri Light" panose="020F0302020204030204" pitchFamily="34" charset="0"/>
              <a:cs typeface="Calibri Light" panose="020F0302020204030204" pitchFamily="34" charset="0"/>
            </a:rPr>
            <a:t>UHP has implemented action plans when the required MOC training is deficient or has not been completed </a:t>
          </a:r>
        </a:p>
      </dgm:t>
    </dgm:pt>
    <dgm:pt modelId="{8C412D24-9BD2-4589-8371-87F6A87858AF}" type="parTrans" cxnId="{98DB5210-D624-459C-A37F-EC37A7AB78E2}">
      <dgm:prSet/>
      <dgm:spPr/>
      <dgm:t>
        <a:bodyPr/>
        <a:lstStyle/>
        <a:p>
          <a:endParaRPr lang="en-US"/>
        </a:p>
      </dgm:t>
    </dgm:pt>
    <dgm:pt modelId="{E1C6BDAC-FE90-4523-8D80-950CE76E69CE}" type="sibTrans" cxnId="{98DB5210-D624-459C-A37F-EC37A7AB78E2}">
      <dgm:prSet/>
      <dgm:spPr/>
      <dgm:t>
        <a:bodyPr/>
        <a:lstStyle/>
        <a:p>
          <a:endParaRPr lang="en-US"/>
        </a:p>
      </dgm:t>
    </dgm:pt>
    <dgm:pt modelId="{DDDD238C-4831-4063-AECB-6E5D5B1F988C}">
      <dgm:prSet custT="1"/>
      <dgm:spPr/>
      <dgm:t>
        <a:bodyPr/>
        <a:lstStyle/>
        <a:p>
          <a:r>
            <a:rPr lang="en-US" sz="1400" dirty="0">
              <a:latin typeface="Calibri Light" panose="020F0302020204030204" pitchFamily="34" charset="0"/>
              <a:cs typeface="Calibri Light" panose="020F0302020204030204" pitchFamily="34" charset="0"/>
            </a:rPr>
            <a:t>UHP does not track the completion of non-network provider attestations. </a:t>
          </a:r>
        </a:p>
      </dgm:t>
    </dgm:pt>
    <dgm:pt modelId="{6F891EBD-7D3C-4977-A7FB-FB0360337D14}" type="parTrans" cxnId="{0487B1EB-BC28-4669-8EF3-A03062E61F55}">
      <dgm:prSet/>
      <dgm:spPr/>
      <dgm:t>
        <a:bodyPr/>
        <a:lstStyle/>
        <a:p>
          <a:endParaRPr lang="en-US"/>
        </a:p>
      </dgm:t>
    </dgm:pt>
    <dgm:pt modelId="{D21573CA-3904-4562-B417-5B2002400D45}" type="sibTrans" cxnId="{0487B1EB-BC28-4669-8EF3-A03062E61F55}">
      <dgm:prSet/>
      <dgm:spPr/>
      <dgm:t>
        <a:bodyPr/>
        <a:lstStyle/>
        <a:p>
          <a:endParaRPr lang="en-US"/>
        </a:p>
      </dgm:t>
    </dgm:pt>
    <dgm:pt modelId="{7EBC0FB3-697A-4480-992D-81F3E0CFC50A}" type="pres">
      <dgm:prSet presAssocID="{366613E0-2B3E-4B60-8A9A-638F0697F5EE}" presName="linear" presStyleCnt="0">
        <dgm:presLayoutVars>
          <dgm:animLvl val="lvl"/>
          <dgm:resizeHandles val="exact"/>
        </dgm:presLayoutVars>
      </dgm:prSet>
      <dgm:spPr/>
    </dgm:pt>
    <dgm:pt modelId="{125DA7F7-4B44-425F-A84C-B73F15BB6701}" type="pres">
      <dgm:prSet presAssocID="{42D13ECC-74FB-4C6B-A1D0-FB8665FB4314}" presName="parentText" presStyleLbl="node1" presStyleIdx="0" presStyleCnt="4">
        <dgm:presLayoutVars>
          <dgm:chMax val="0"/>
          <dgm:bulletEnabled val="1"/>
        </dgm:presLayoutVars>
      </dgm:prSet>
      <dgm:spPr/>
    </dgm:pt>
    <dgm:pt modelId="{EDC5C903-141D-467E-9D62-C40678370857}" type="pres">
      <dgm:prSet presAssocID="{42D13ECC-74FB-4C6B-A1D0-FB8665FB4314}" presName="childText" presStyleLbl="revTx" presStyleIdx="0" presStyleCnt="4">
        <dgm:presLayoutVars>
          <dgm:bulletEnabled val="1"/>
        </dgm:presLayoutVars>
      </dgm:prSet>
      <dgm:spPr/>
    </dgm:pt>
    <dgm:pt modelId="{FF269A6D-5143-4B7F-B136-31A5F378C32F}" type="pres">
      <dgm:prSet presAssocID="{2973C23C-BB5A-4899-8EA8-E4D0BD46BC9A}" presName="parentText" presStyleLbl="node1" presStyleIdx="1" presStyleCnt="4">
        <dgm:presLayoutVars>
          <dgm:chMax val="0"/>
          <dgm:bulletEnabled val="1"/>
        </dgm:presLayoutVars>
      </dgm:prSet>
      <dgm:spPr/>
    </dgm:pt>
    <dgm:pt modelId="{A534C7E1-F110-4930-A425-0FA5951A9B9F}" type="pres">
      <dgm:prSet presAssocID="{2973C23C-BB5A-4899-8EA8-E4D0BD46BC9A}" presName="childText" presStyleLbl="revTx" presStyleIdx="1" presStyleCnt="4">
        <dgm:presLayoutVars>
          <dgm:bulletEnabled val="1"/>
        </dgm:presLayoutVars>
      </dgm:prSet>
      <dgm:spPr/>
    </dgm:pt>
    <dgm:pt modelId="{1BEEC2F4-B6C4-47B2-A938-23B372DE875B}" type="pres">
      <dgm:prSet presAssocID="{714DAF2E-9A2A-42EA-8CBC-919BB209E634}" presName="parentText" presStyleLbl="node1" presStyleIdx="2" presStyleCnt="4">
        <dgm:presLayoutVars>
          <dgm:chMax val="0"/>
          <dgm:bulletEnabled val="1"/>
        </dgm:presLayoutVars>
      </dgm:prSet>
      <dgm:spPr/>
    </dgm:pt>
    <dgm:pt modelId="{29C50DBC-B314-44AF-97C3-35741258C69E}" type="pres">
      <dgm:prSet presAssocID="{714DAF2E-9A2A-42EA-8CBC-919BB209E634}" presName="childText" presStyleLbl="revTx" presStyleIdx="2" presStyleCnt="4">
        <dgm:presLayoutVars>
          <dgm:bulletEnabled val="1"/>
        </dgm:presLayoutVars>
      </dgm:prSet>
      <dgm:spPr/>
    </dgm:pt>
    <dgm:pt modelId="{E021F64A-2742-4E5F-8E74-5BC2606A76AC}" type="pres">
      <dgm:prSet presAssocID="{1926875A-2D4D-4541-830D-5966F54BC026}" presName="parentText" presStyleLbl="node1" presStyleIdx="3" presStyleCnt="4">
        <dgm:presLayoutVars>
          <dgm:chMax val="0"/>
          <dgm:bulletEnabled val="1"/>
        </dgm:presLayoutVars>
      </dgm:prSet>
      <dgm:spPr/>
    </dgm:pt>
    <dgm:pt modelId="{254EDB58-250C-4F80-8CE2-E35212C074CF}" type="pres">
      <dgm:prSet presAssocID="{1926875A-2D4D-4541-830D-5966F54BC026}" presName="childText" presStyleLbl="revTx" presStyleIdx="3" presStyleCnt="4">
        <dgm:presLayoutVars>
          <dgm:bulletEnabled val="1"/>
        </dgm:presLayoutVars>
      </dgm:prSet>
      <dgm:spPr/>
    </dgm:pt>
  </dgm:ptLst>
  <dgm:cxnLst>
    <dgm:cxn modelId="{D2D96303-A9BB-4F35-BA14-525795AD31F4}" type="presOf" srcId="{98C52932-9DEA-4D30-8CB3-819BE7E2092E}" destId="{254EDB58-250C-4F80-8CE2-E35212C074CF}" srcOrd="0" destOrd="2" presId="urn:microsoft.com/office/officeart/2005/8/layout/vList2"/>
    <dgm:cxn modelId="{21B03F0C-6304-440E-AE95-58C6471C0FC8}" type="presOf" srcId="{42D13ECC-74FB-4C6B-A1D0-FB8665FB4314}" destId="{125DA7F7-4B44-425F-A84C-B73F15BB6701}" srcOrd="0" destOrd="0" presId="urn:microsoft.com/office/officeart/2005/8/layout/vList2"/>
    <dgm:cxn modelId="{1BAC1A0D-7FD1-496C-870B-A5E4687C0371}" srcId="{366613E0-2B3E-4B60-8A9A-638F0697F5EE}" destId="{2973C23C-BB5A-4899-8EA8-E4D0BD46BC9A}" srcOrd="1" destOrd="0" parTransId="{7558123A-9707-4898-8271-8F8FA3C651E8}" sibTransId="{6D70F194-E55B-496E-911F-0665BBC391C0}"/>
    <dgm:cxn modelId="{98DB5210-D624-459C-A37F-EC37A7AB78E2}" srcId="{1926875A-2D4D-4541-830D-5966F54BC026}" destId="{98C52932-9DEA-4D30-8CB3-819BE7E2092E}" srcOrd="2" destOrd="0" parTransId="{8C412D24-9BD2-4589-8371-87F6A87858AF}" sibTransId="{E1C6BDAC-FE90-4523-8D80-950CE76E69CE}"/>
    <dgm:cxn modelId="{8752BC16-5AD1-43A0-BE00-D074E2A72587}" type="presOf" srcId="{81AA7D9F-469E-4840-9B64-3E816022D8F7}" destId="{254EDB58-250C-4F80-8CE2-E35212C074CF}" srcOrd="0" destOrd="1" presId="urn:microsoft.com/office/officeart/2005/8/layout/vList2"/>
    <dgm:cxn modelId="{8C84182A-E303-4300-B671-24355E94F109}" type="presOf" srcId="{7A64BD46-26FF-44D4-A569-F8E3EB1DD6D6}" destId="{A534C7E1-F110-4930-A425-0FA5951A9B9F}" srcOrd="0" destOrd="0" presId="urn:microsoft.com/office/officeart/2005/8/layout/vList2"/>
    <dgm:cxn modelId="{B2B6A134-FB85-4A72-B9D7-0B5222AE4488}" type="presOf" srcId="{4173B1C1-BB93-4D05-AE1D-415BA6AE697E}" destId="{EDC5C903-141D-467E-9D62-C40678370857}" srcOrd="0" destOrd="0" presId="urn:microsoft.com/office/officeart/2005/8/layout/vList2"/>
    <dgm:cxn modelId="{5BC3735E-2F67-47B5-B626-F76D7B50D1DB}" type="presOf" srcId="{714DAF2E-9A2A-42EA-8CBC-919BB209E634}" destId="{1BEEC2F4-B6C4-47B2-A938-23B372DE875B}" srcOrd="0" destOrd="0" presId="urn:microsoft.com/office/officeart/2005/8/layout/vList2"/>
    <dgm:cxn modelId="{F23EDE5E-6D07-4CD9-A571-28B1407C5D0F}" srcId="{42D13ECC-74FB-4C6B-A1D0-FB8665FB4314}" destId="{4173B1C1-BB93-4D05-AE1D-415BA6AE697E}" srcOrd="0" destOrd="0" parTransId="{FDBC30BA-531D-40C8-A0FB-B75F6E0655BE}" sibTransId="{F6B606FF-E5B1-4EC7-AEAA-59E417654279}"/>
    <dgm:cxn modelId="{40825A64-3DAF-4DF1-B97E-CA2575FC769A}" type="presOf" srcId="{366613E0-2B3E-4B60-8A9A-638F0697F5EE}" destId="{7EBC0FB3-697A-4480-992D-81F3E0CFC50A}" srcOrd="0" destOrd="0" presId="urn:microsoft.com/office/officeart/2005/8/layout/vList2"/>
    <dgm:cxn modelId="{44B8096C-4E86-4C38-A557-606427B9F6A9}" srcId="{2973C23C-BB5A-4899-8EA8-E4D0BD46BC9A}" destId="{DCC8B1A2-008E-4C86-A849-6BDD59D5BCD0}" srcOrd="1" destOrd="0" parTransId="{8DC65EC4-5E24-44DB-9944-4B8DEA07184C}" sibTransId="{5B4E18FA-400B-45DF-9CFA-DCBBC727A2AA}"/>
    <dgm:cxn modelId="{C81F266C-F3C9-4AA8-9FA2-8C0715ACC680}" srcId="{366613E0-2B3E-4B60-8A9A-638F0697F5EE}" destId="{1926875A-2D4D-4541-830D-5966F54BC026}" srcOrd="3" destOrd="0" parTransId="{ACAAA954-1E06-4E0E-98C3-F271A320B3C2}" sibTransId="{1DD1A5E5-9B58-4960-B5C4-516836FCDB50}"/>
    <dgm:cxn modelId="{3096976E-C3CF-4BD2-84E3-536E7A84D814}" srcId="{714DAF2E-9A2A-42EA-8CBC-919BB209E634}" destId="{85B376D6-80BA-4494-90F5-8F4782CBD3AC}" srcOrd="0" destOrd="0" parTransId="{05730684-1A15-4527-9F29-2ED0BD6826E5}" sibTransId="{03F0BCED-CEE9-42C9-BC5A-81527D073E53}"/>
    <dgm:cxn modelId="{ACBDAB73-4746-489E-AEC1-F8160197054E}" type="presOf" srcId="{DDDD238C-4831-4063-AECB-6E5D5B1F988C}" destId="{254EDB58-250C-4F80-8CE2-E35212C074CF}" srcOrd="0" destOrd="3" presId="urn:microsoft.com/office/officeart/2005/8/layout/vList2"/>
    <dgm:cxn modelId="{832A6879-0FB7-4D3D-ADAE-7D3BA2A65961}" type="presOf" srcId="{2973C23C-BB5A-4899-8EA8-E4D0BD46BC9A}" destId="{FF269A6D-5143-4B7F-B136-31A5F378C32F}" srcOrd="0" destOrd="0" presId="urn:microsoft.com/office/officeart/2005/8/layout/vList2"/>
    <dgm:cxn modelId="{C3D8A27C-2DA7-4C78-B3A7-AA48BEEC9BC9}" type="presOf" srcId="{85B376D6-80BA-4494-90F5-8F4782CBD3AC}" destId="{29C50DBC-B314-44AF-97C3-35741258C69E}" srcOrd="0" destOrd="0" presId="urn:microsoft.com/office/officeart/2005/8/layout/vList2"/>
    <dgm:cxn modelId="{B9620E86-D607-4A74-B8FE-6D9A32A7AF57}" type="presOf" srcId="{A41BAA37-C587-4F62-B5B0-B511B8D815F4}" destId="{254EDB58-250C-4F80-8CE2-E35212C074CF}" srcOrd="0" destOrd="0" presId="urn:microsoft.com/office/officeart/2005/8/layout/vList2"/>
    <dgm:cxn modelId="{47676F8D-09CC-4C11-B8C0-EDA70D2ED545}" srcId="{2973C23C-BB5A-4899-8EA8-E4D0BD46BC9A}" destId="{CF199F4F-D38D-4941-8B33-623369ED4437}" srcOrd="2" destOrd="0" parTransId="{FD4DA30E-8811-4F03-BAFD-99AC8579D95B}" sibTransId="{892DD4AC-9976-4C9B-B698-8C20D9699C9D}"/>
    <dgm:cxn modelId="{182D16AB-498B-4CE0-B3A4-BAFB8385AA69}" srcId="{1926875A-2D4D-4541-830D-5966F54BC026}" destId="{A41BAA37-C587-4F62-B5B0-B511B8D815F4}" srcOrd="0" destOrd="0" parTransId="{DEDF49A1-8EA9-49C7-BA83-FC1966956989}" sibTransId="{BF5FE76C-F7C9-4953-AE59-6BACE8972907}"/>
    <dgm:cxn modelId="{941C61B0-9B90-4F5B-9C3D-DA742236649C}" srcId="{366613E0-2B3E-4B60-8A9A-638F0697F5EE}" destId="{714DAF2E-9A2A-42EA-8CBC-919BB209E634}" srcOrd="2" destOrd="0" parTransId="{4BBCAC34-89FF-4C05-AE32-306D2D635DF7}" sibTransId="{33E95A5E-A562-41C8-B45A-78B78C19292C}"/>
    <dgm:cxn modelId="{C9C852C5-F3BE-4B08-8CC0-248329FE6AEB}" srcId="{366613E0-2B3E-4B60-8A9A-638F0697F5EE}" destId="{42D13ECC-74FB-4C6B-A1D0-FB8665FB4314}" srcOrd="0" destOrd="0" parTransId="{97278591-D016-47BB-9CE8-9B3113B65B2A}" sibTransId="{5FDA72AB-3C59-4316-828C-B757FA6A2733}"/>
    <dgm:cxn modelId="{095CC5D4-26A8-4F76-8257-36E5BEBF0FBB}" type="presOf" srcId="{CF199F4F-D38D-4941-8B33-623369ED4437}" destId="{A534C7E1-F110-4930-A425-0FA5951A9B9F}" srcOrd="0" destOrd="2" presId="urn:microsoft.com/office/officeart/2005/8/layout/vList2"/>
    <dgm:cxn modelId="{BA4BAFDE-A7D1-449A-9E57-CDA5ECC44AAE}" srcId="{2973C23C-BB5A-4899-8EA8-E4D0BD46BC9A}" destId="{7A64BD46-26FF-44D4-A569-F8E3EB1DD6D6}" srcOrd="0" destOrd="0" parTransId="{0A4C5438-0D2D-440D-BFD8-674B6B0CD40B}" sibTransId="{358DB8A2-E13D-4B12-8C13-CE8D3C2D4224}"/>
    <dgm:cxn modelId="{9D9EB4E0-78A4-4991-837F-9D4C94B02FAD}" type="presOf" srcId="{1926875A-2D4D-4541-830D-5966F54BC026}" destId="{E021F64A-2742-4E5F-8E74-5BC2606A76AC}" srcOrd="0" destOrd="0" presId="urn:microsoft.com/office/officeart/2005/8/layout/vList2"/>
    <dgm:cxn modelId="{C9893FE3-823C-4162-95E1-8F5C4B9E711E}" srcId="{714DAF2E-9A2A-42EA-8CBC-919BB209E634}" destId="{28A3B1C5-F8AC-41AA-AF73-C87382B25A13}" srcOrd="1" destOrd="0" parTransId="{38EC09D6-3304-4E71-B05E-812523263182}" sibTransId="{29357111-AA21-44D5-977C-E4216BC1122E}"/>
    <dgm:cxn modelId="{0487B1EB-BC28-4669-8EF3-A03062E61F55}" srcId="{1926875A-2D4D-4541-830D-5966F54BC026}" destId="{DDDD238C-4831-4063-AECB-6E5D5B1F988C}" srcOrd="3" destOrd="0" parTransId="{6F891EBD-7D3C-4977-A7FB-FB0360337D14}" sibTransId="{D21573CA-3904-4562-B417-5B2002400D45}"/>
    <dgm:cxn modelId="{0B1B55EC-64D4-4278-AB1B-6310BF2BCADB}" type="presOf" srcId="{DCC8B1A2-008E-4C86-A849-6BDD59D5BCD0}" destId="{A534C7E1-F110-4930-A425-0FA5951A9B9F}" srcOrd="0" destOrd="1" presId="urn:microsoft.com/office/officeart/2005/8/layout/vList2"/>
    <dgm:cxn modelId="{7B0EDBF2-C25F-4DF9-BF9F-5B8920A45963}" srcId="{1926875A-2D4D-4541-830D-5966F54BC026}" destId="{81AA7D9F-469E-4840-9B64-3E816022D8F7}" srcOrd="1" destOrd="0" parTransId="{E0E539F9-A148-4FC6-9C3E-7B9A67A5AFE4}" sibTransId="{A50C5601-A7C4-4810-9329-090855F337CE}"/>
    <dgm:cxn modelId="{8188F7F7-7218-4630-9074-1FCCD6509854}" type="presOf" srcId="{28A3B1C5-F8AC-41AA-AF73-C87382B25A13}" destId="{29C50DBC-B314-44AF-97C3-35741258C69E}" srcOrd="0" destOrd="1" presId="urn:microsoft.com/office/officeart/2005/8/layout/vList2"/>
    <dgm:cxn modelId="{E17AD29B-BB47-4212-AE61-8D63BE26473F}" type="presParOf" srcId="{7EBC0FB3-697A-4480-992D-81F3E0CFC50A}" destId="{125DA7F7-4B44-425F-A84C-B73F15BB6701}" srcOrd="0" destOrd="0" presId="urn:microsoft.com/office/officeart/2005/8/layout/vList2"/>
    <dgm:cxn modelId="{81F1B84A-D351-4627-A064-8A91693DC33C}" type="presParOf" srcId="{7EBC0FB3-697A-4480-992D-81F3E0CFC50A}" destId="{EDC5C903-141D-467E-9D62-C40678370857}" srcOrd="1" destOrd="0" presId="urn:microsoft.com/office/officeart/2005/8/layout/vList2"/>
    <dgm:cxn modelId="{05618B6F-560C-4807-BC23-40801A5C654E}" type="presParOf" srcId="{7EBC0FB3-697A-4480-992D-81F3E0CFC50A}" destId="{FF269A6D-5143-4B7F-B136-31A5F378C32F}" srcOrd="2" destOrd="0" presId="urn:microsoft.com/office/officeart/2005/8/layout/vList2"/>
    <dgm:cxn modelId="{4BA0E239-0986-49DB-A0C3-985FF7BE6655}" type="presParOf" srcId="{7EBC0FB3-697A-4480-992D-81F3E0CFC50A}" destId="{A534C7E1-F110-4930-A425-0FA5951A9B9F}" srcOrd="3" destOrd="0" presId="urn:microsoft.com/office/officeart/2005/8/layout/vList2"/>
    <dgm:cxn modelId="{CB0B628D-AD1B-4941-8B24-AD858CA90F88}" type="presParOf" srcId="{7EBC0FB3-697A-4480-992D-81F3E0CFC50A}" destId="{1BEEC2F4-B6C4-47B2-A938-23B372DE875B}" srcOrd="4" destOrd="0" presId="urn:microsoft.com/office/officeart/2005/8/layout/vList2"/>
    <dgm:cxn modelId="{D7053E05-D8CB-47C2-892F-1CF6CDBCBCD8}" type="presParOf" srcId="{7EBC0FB3-697A-4480-992D-81F3E0CFC50A}" destId="{29C50DBC-B314-44AF-97C3-35741258C69E}" srcOrd="5" destOrd="0" presId="urn:microsoft.com/office/officeart/2005/8/layout/vList2"/>
    <dgm:cxn modelId="{65D83B42-A22B-426F-9B7F-177A096765CC}" type="presParOf" srcId="{7EBC0FB3-697A-4480-992D-81F3E0CFC50A}" destId="{E021F64A-2742-4E5F-8E74-5BC2606A76AC}" srcOrd="6" destOrd="0" presId="urn:microsoft.com/office/officeart/2005/8/layout/vList2"/>
    <dgm:cxn modelId="{A3DE8DBD-4614-410F-B566-E01A9D066B03}" type="presParOf" srcId="{7EBC0FB3-697A-4480-992D-81F3E0CFC50A}" destId="{254EDB58-250C-4F80-8CE2-E35212C074CF}"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5ECEDC-D154-4C4B-8BC8-887640867C4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9A1667D-AB81-429A-A22E-2FC025043657}">
      <dgm:prSet custT="1"/>
      <dgm:spPr/>
      <dgm:t>
        <a:bodyPr/>
        <a:lstStyle/>
        <a:p>
          <a:r>
            <a:rPr lang="en-US" sz="2000" dirty="0"/>
            <a:t>Diabetes Mellitus </a:t>
          </a:r>
          <a:r>
            <a:rPr lang="en-US" sz="1400" dirty="0"/>
            <a:t>(021,029,033,050,051,052)</a:t>
          </a:r>
        </a:p>
      </dgm:t>
    </dgm:pt>
    <dgm:pt modelId="{63A56D91-8F3F-4AB1-B4A4-6E3A2E0E48B9}" type="parTrans" cxnId="{A57766A8-8AE3-45C0-8E0D-BE3439121D7A}">
      <dgm:prSet/>
      <dgm:spPr/>
      <dgm:t>
        <a:bodyPr/>
        <a:lstStyle/>
        <a:p>
          <a:endParaRPr lang="en-US"/>
        </a:p>
      </dgm:t>
    </dgm:pt>
    <dgm:pt modelId="{88B7C238-C925-43B5-823B-BBCD8A699A97}" type="sibTrans" cxnId="{A57766A8-8AE3-45C0-8E0D-BE3439121D7A}">
      <dgm:prSet/>
      <dgm:spPr/>
      <dgm:t>
        <a:bodyPr/>
        <a:lstStyle/>
        <a:p>
          <a:endParaRPr lang="en-US"/>
        </a:p>
      </dgm:t>
    </dgm:pt>
    <dgm:pt modelId="{D8398296-56ED-4841-8F57-F8E9278B3438}">
      <dgm:prSet custT="1"/>
      <dgm:spPr/>
      <dgm:t>
        <a:bodyPr/>
        <a:lstStyle/>
        <a:p>
          <a:r>
            <a:rPr lang="en-US" sz="2000" dirty="0"/>
            <a:t>Cardiovascular Disease </a:t>
          </a:r>
          <a:r>
            <a:rPr lang="en-US" sz="1400" dirty="0"/>
            <a:t>(021, 029, 033, 050, 051, 052)</a:t>
          </a:r>
        </a:p>
      </dgm:t>
    </dgm:pt>
    <dgm:pt modelId="{55228F53-1C23-4ED7-AF1B-EB72AF8CFEE7}" type="parTrans" cxnId="{FE16D3DB-A813-4378-ABE1-30E006F29058}">
      <dgm:prSet/>
      <dgm:spPr/>
      <dgm:t>
        <a:bodyPr/>
        <a:lstStyle/>
        <a:p>
          <a:endParaRPr lang="en-US"/>
        </a:p>
      </dgm:t>
    </dgm:pt>
    <dgm:pt modelId="{95F7C4FF-6B53-4E8C-9DCD-4BE9753EFDFC}" type="sibTrans" cxnId="{FE16D3DB-A813-4378-ABE1-30E006F29058}">
      <dgm:prSet/>
      <dgm:spPr/>
      <dgm:t>
        <a:bodyPr/>
        <a:lstStyle/>
        <a:p>
          <a:endParaRPr lang="en-US"/>
        </a:p>
      </dgm:t>
    </dgm:pt>
    <dgm:pt modelId="{635C01DE-FF60-4EA1-8E33-54F2E5ECD766}">
      <dgm:prSet custT="1"/>
      <dgm:spPr/>
      <dgm:t>
        <a:bodyPr/>
        <a:lstStyle/>
        <a:p>
          <a:r>
            <a:rPr lang="en-US" sz="1400" dirty="0"/>
            <a:t>Cardiac Arrythmia</a:t>
          </a:r>
        </a:p>
      </dgm:t>
    </dgm:pt>
    <dgm:pt modelId="{3A888F00-0E25-4438-A158-16F26B7C261B}" type="parTrans" cxnId="{21A58014-CCCD-4B41-AB03-799DD39E100E}">
      <dgm:prSet/>
      <dgm:spPr/>
      <dgm:t>
        <a:bodyPr/>
        <a:lstStyle/>
        <a:p>
          <a:endParaRPr lang="en-US"/>
        </a:p>
      </dgm:t>
    </dgm:pt>
    <dgm:pt modelId="{13524F9F-DEEF-492D-BF9C-C40A6CA4E3B1}" type="sibTrans" cxnId="{21A58014-CCCD-4B41-AB03-799DD39E100E}">
      <dgm:prSet/>
      <dgm:spPr/>
      <dgm:t>
        <a:bodyPr/>
        <a:lstStyle/>
        <a:p>
          <a:endParaRPr lang="en-US"/>
        </a:p>
      </dgm:t>
    </dgm:pt>
    <dgm:pt modelId="{D9547B02-0F59-48FB-8EE4-80A3A558EC51}">
      <dgm:prSet custT="1"/>
      <dgm:spPr/>
      <dgm:t>
        <a:bodyPr/>
        <a:lstStyle/>
        <a:p>
          <a:r>
            <a:rPr lang="en-US" sz="1400" dirty="0"/>
            <a:t>Coronary Artery Disease</a:t>
          </a:r>
        </a:p>
      </dgm:t>
    </dgm:pt>
    <dgm:pt modelId="{95677E50-05ED-417C-8553-01141E591BB1}" type="parTrans" cxnId="{D95AD4FD-6614-4DCE-BB1C-27F37176E793}">
      <dgm:prSet/>
      <dgm:spPr/>
      <dgm:t>
        <a:bodyPr/>
        <a:lstStyle/>
        <a:p>
          <a:endParaRPr lang="en-US"/>
        </a:p>
      </dgm:t>
    </dgm:pt>
    <dgm:pt modelId="{5CBC568F-0E9F-4B89-90E8-8DD7B6274B47}" type="sibTrans" cxnId="{D95AD4FD-6614-4DCE-BB1C-27F37176E793}">
      <dgm:prSet/>
      <dgm:spPr/>
      <dgm:t>
        <a:bodyPr/>
        <a:lstStyle/>
        <a:p>
          <a:endParaRPr lang="en-US"/>
        </a:p>
      </dgm:t>
    </dgm:pt>
    <dgm:pt modelId="{38EFEF55-C8F8-432C-B3C0-F4F24F9F5FD1}">
      <dgm:prSet custT="1"/>
      <dgm:spPr/>
      <dgm:t>
        <a:bodyPr/>
        <a:lstStyle/>
        <a:p>
          <a:r>
            <a:rPr lang="en-US" sz="1400" dirty="0"/>
            <a:t>Peripheral Vascular Disease</a:t>
          </a:r>
        </a:p>
      </dgm:t>
    </dgm:pt>
    <dgm:pt modelId="{C068D178-DB9C-4DC8-8C2F-C15352656C2C}" type="parTrans" cxnId="{2F8EF78F-9E56-4B85-B620-BD1BCC3C95C7}">
      <dgm:prSet/>
      <dgm:spPr/>
      <dgm:t>
        <a:bodyPr/>
        <a:lstStyle/>
        <a:p>
          <a:endParaRPr lang="en-US"/>
        </a:p>
      </dgm:t>
    </dgm:pt>
    <dgm:pt modelId="{16AC2E53-EABC-4055-B3F0-EAB598380162}" type="sibTrans" cxnId="{2F8EF78F-9E56-4B85-B620-BD1BCC3C95C7}">
      <dgm:prSet/>
      <dgm:spPr/>
      <dgm:t>
        <a:bodyPr/>
        <a:lstStyle/>
        <a:p>
          <a:endParaRPr lang="en-US"/>
        </a:p>
      </dgm:t>
    </dgm:pt>
    <dgm:pt modelId="{A2E2E3DE-6201-4B7A-A530-F66E39726E9B}">
      <dgm:prSet custT="1"/>
      <dgm:spPr/>
      <dgm:t>
        <a:bodyPr/>
        <a:lstStyle/>
        <a:p>
          <a:r>
            <a:rPr lang="en-US" sz="1400" dirty="0"/>
            <a:t>Chronic Venous Thromboembolic Disorder</a:t>
          </a:r>
        </a:p>
      </dgm:t>
    </dgm:pt>
    <dgm:pt modelId="{CA635B12-86CC-407B-A236-9F740C1553ED}" type="parTrans" cxnId="{1CFF073C-8C19-4556-8499-985F592D230E}">
      <dgm:prSet/>
      <dgm:spPr/>
      <dgm:t>
        <a:bodyPr/>
        <a:lstStyle/>
        <a:p>
          <a:endParaRPr lang="en-US"/>
        </a:p>
      </dgm:t>
    </dgm:pt>
    <dgm:pt modelId="{77002A16-1851-4FF7-9641-FA0E428F1FAF}" type="sibTrans" cxnId="{1CFF073C-8C19-4556-8499-985F592D230E}">
      <dgm:prSet/>
      <dgm:spPr/>
      <dgm:t>
        <a:bodyPr/>
        <a:lstStyle/>
        <a:p>
          <a:endParaRPr lang="en-US"/>
        </a:p>
      </dgm:t>
    </dgm:pt>
    <dgm:pt modelId="{546494F3-972C-4828-92AB-E9419AFC88E9}">
      <dgm:prSet custT="1"/>
      <dgm:spPr/>
      <dgm:t>
        <a:bodyPr/>
        <a:lstStyle/>
        <a:p>
          <a:r>
            <a:rPr lang="en-US" sz="2000" dirty="0"/>
            <a:t>Congestive Heart Failure </a:t>
          </a:r>
          <a:r>
            <a:rPr lang="en-US" sz="1400" dirty="0"/>
            <a:t>(022, 029, 033, 050, 051, 052)</a:t>
          </a:r>
        </a:p>
      </dgm:t>
    </dgm:pt>
    <dgm:pt modelId="{ADC21DED-5E24-4297-A550-6ABAFBE77D3B}" type="parTrans" cxnId="{ABE78B5E-0A73-4912-AE85-5CCF64603FF3}">
      <dgm:prSet/>
      <dgm:spPr/>
      <dgm:t>
        <a:bodyPr/>
        <a:lstStyle/>
        <a:p>
          <a:endParaRPr lang="en-US"/>
        </a:p>
      </dgm:t>
    </dgm:pt>
    <dgm:pt modelId="{336A9030-9433-4F26-9A48-0C14F12780B0}" type="sibTrans" cxnId="{ABE78B5E-0A73-4912-AE85-5CCF64603FF3}">
      <dgm:prSet/>
      <dgm:spPr/>
      <dgm:t>
        <a:bodyPr/>
        <a:lstStyle/>
        <a:p>
          <a:endParaRPr lang="en-US"/>
        </a:p>
      </dgm:t>
    </dgm:pt>
    <dgm:pt modelId="{3A86C6E5-6D06-46F3-99D8-773E8ACE0986}">
      <dgm:prSet custT="1"/>
      <dgm:spPr/>
      <dgm:t>
        <a:bodyPr/>
        <a:lstStyle/>
        <a:p>
          <a:r>
            <a:rPr lang="en-US" sz="2000" dirty="0"/>
            <a:t>Chronic Lung Disorder </a:t>
          </a:r>
          <a:r>
            <a:rPr lang="en-US" sz="1400" dirty="0"/>
            <a:t>(023, 025)</a:t>
          </a:r>
        </a:p>
      </dgm:t>
    </dgm:pt>
    <dgm:pt modelId="{D564DDFB-1015-4796-8050-1F88C50DA70B}" type="parTrans" cxnId="{C53513E0-A099-4FDC-AFA1-A4B59E5DA7C6}">
      <dgm:prSet/>
      <dgm:spPr/>
      <dgm:t>
        <a:bodyPr/>
        <a:lstStyle/>
        <a:p>
          <a:endParaRPr lang="en-US"/>
        </a:p>
      </dgm:t>
    </dgm:pt>
    <dgm:pt modelId="{EDC25840-334D-4E37-BAE1-DF6005D22A91}" type="sibTrans" cxnId="{C53513E0-A099-4FDC-AFA1-A4B59E5DA7C6}">
      <dgm:prSet/>
      <dgm:spPr/>
      <dgm:t>
        <a:bodyPr/>
        <a:lstStyle/>
        <a:p>
          <a:endParaRPr lang="en-US"/>
        </a:p>
      </dgm:t>
    </dgm:pt>
    <dgm:pt modelId="{742E1A1D-B561-48DC-B6A7-07DDA5278AB8}">
      <dgm:prSet custT="1"/>
      <dgm:spPr/>
      <dgm:t>
        <a:bodyPr/>
        <a:lstStyle/>
        <a:p>
          <a:r>
            <a:rPr lang="en-US" sz="1400" dirty="0"/>
            <a:t>Asthma</a:t>
          </a:r>
        </a:p>
      </dgm:t>
    </dgm:pt>
    <dgm:pt modelId="{380B7DF4-FC91-4AA4-BC4B-D630ABC24665}" type="parTrans" cxnId="{319D9898-EEC2-4310-933B-D6C13C06BF3C}">
      <dgm:prSet/>
      <dgm:spPr/>
      <dgm:t>
        <a:bodyPr/>
        <a:lstStyle/>
        <a:p>
          <a:endParaRPr lang="en-US"/>
        </a:p>
      </dgm:t>
    </dgm:pt>
    <dgm:pt modelId="{CC236284-E0F2-42EE-9B05-DA2B72ACD56C}" type="sibTrans" cxnId="{319D9898-EEC2-4310-933B-D6C13C06BF3C}">
      <dgm:prSet/>
      <dgm:spPr/>
      <dgm:t>
        <a:bodyPr/>
        <a:lstStyle/>
        <a:p>
          <a:endParaRPr lang="en-US"/>
        </a:p>
      </dgm:t>
    </dgm:pt>
    <dgm:pt modelId="{DFDF5912-0DEF-4181-967B-23A38F977FCF}">
      <dgm:prSet custT="1"/>
      <dgm:spPr/>
      <dgm:t>
        <a:bodyPr/>
        <a:lstStyle/>
        <a:p>
          <a:r>
            <a:rPr lang="en-US" sz="1400" dirty="0"/>
            <a:t>Chronic Bronchitis</a:t>
          </a:r>
        </a:p>
      </dgm:t>
    </dgm:pt>
    <dgm:pt modelId="{C0907A0B-7214-406F-ACB1-B5298D2A6D2F}" type="parTrans" cxnId="{760BF21A-DFBD-4BFD-94D6-2649FE467EB4}">
      <dgm:prSet/>
      <dgm:spPr/>
      <dgm:t>
        <a:bodyPr/>
        <a:lstStyle/>
        <a:p>
          <a:endParaRPr lang="en-US"/>
        </a:p>
      </dgm:t>
    </dgm:pt>
    <dgm:pt modelId="{50554E6B-6268-4BED-A599-B623D32CE3CE}" type="sibTrans" cxnId="{760BF21A-DFBD-4BFD-94D6-2649FE467EB4}">
      <dgm:prSet/>
      <dgm:spPr/>
      <dgm:t>
        <a:bodyPr/>
        <a:lstStyle/>
        <a:p>
          <a:endParaRPr lang="en-US"/>
        </a:p>
      </dgm:t>
    </dgm:pt>
    <dgm:pt modelId="{612A30ED-0B4B-4F6E-9B0E-3D9E612104A5}">
      <dgm:prSet custT="1"/>
      <dgm:spPr/>
      <dgm:t>
        <a:bodyPr/>
        <a:lstStyle/>
        <a:p>
          <a:r>
            <a:rPr lang="en-US" sz="1400" dirty="0"/>
            <a:t>Emphysema</a:t>
          </a:r>
        </a:p>
      </dgm:t>
    </dgm:pt>
    <dgm:pt modelId="{078C2EDE-9BDC-4F4A-9A9F-993EC93CFB96}" type="parTrans" cxnId="{D3BC1798-B449-473F-B62E-9766BFD75E62}">
      <dgm:prSet/>
      <dgm:spPr/>
      <dgm:t>
        <a:bodyPr/>
        <a:lstStyle/>
        <a:p>
          <a:endParaRPr lang="en-US"/>
        </a:p>
      </dgm:t>
    </dgm:pt>
    <dgm:pt modelId="{013D02C2-1BED-4E96-807D-8F9C109664D5}" type="sibTrans" cxnId="{D3BC1798-B449-473F-B62E-9766BFD75E62}">
      <dgm:prSet/>
      <dgm:spPr/>
      <dgm:t>
        <a:bodyPr/>
        <a:lstStyle/>
        <a:p>
          <a:endParaRPr lang="en-US"/>
        </a:p>
      </dgm:t>
    </dgm:pt>
    <dgm:pt modelId="{DD7851DF-4A7D-4E88-84A6-CBDA77BF0F82}">
      <dgm:prSet custT="1"/>
      <dgm:spPr/>
      <dgm:t>
        <a:bodyPr/>
        <a:lstStyle/>
        <a:p>
          <a:r>
            <a:rPr lang="en-US" sz="1400" dirty="0"/>
            <a:t>Pulmonary Fibrosis</a:t>
          </a:r>
        </a:p>
      </dgm:t>
    </dgm:pt>
    <dgm:pt modelId="{42B2DDE9-C9A5-4D95-A66E-70F02B91CA8B}" type="parTrans" cxnId="{A138855D-4545-492B-A7E9-67F0087F7548}">
      <dgm:prSet/>
      <dgm:spPr/>
      <dgm:t>
        <a:bodyPr/>
        <a:lstStyle/>
        <a:p>
          <a:endParaRPr lang="en-US"/>
        </a:p>
      </dgm:t>
    </dgm:pt>
    <dgm:pt modelId="{D8DC02A0-5DC6-4898-852A-4D913A72EAF0}" type="sibTrans" cxnId="{A138855D-4545-492B-A7E9-67F0087F7548}">
      <dgm:prSet/>
      <dgm:spPr/>
      <dgm:t>
        <a:bodyPr/>
        <a:lstStyle/>
        <a:p>
          <a:endParaRPr lang="en-US"/>
        </a:p>
      </dgm:t>
    </dgm:pt>
    <dgm:pt modelId="{AA56331D-EDD8-4B50-90E5-BAB1778B50F3}">
      <dgm:prSet custT="1"/>
      <dgm:spPr/>
      <dgm:t>
        <a:bodyPr/>
        <a:lstStyle/>
        <a:p>
          <a:r>
            <a:rPr lang="en-US" sz="1400" dirty="0"/>
            <a:t>Pulmonary Hypertension</a:t>
          </a:r>
        </a:p>
      </dgm:t>
    </dgm:pt>
    <dgm:pt modelId="{0E318E8E-ED81-44F2-AEEE-AC9FFBED9E08}" type="parTrans" cxnId="{DFD21909-7FD1-49D2-9B27-B7727F75FEE9}">
      <dgm:prSet/>
      <dgm:spPr/>
      <dgm:t>
        <a:bodyPr/>
        <a:lstStyle/>
        <a:p>
          <a:endParaRPr lang="en-US"/>
        </a:p>
      </dgm:t>
    </dgm:pt>
    <dgm:pt modelId="{0D500D43-64EC-4142-A435-0D0594486B9F}" type="sibTrans" cxnId="{DFD21909-7FD1-49D2-9B27-B7727F75FEE9}">
      <dgm:prSet/>
      <dgm:spPr/>
      <dgm:t>
        <a:bodyPr/>
        <a:lstStyle/>
        <a:p>
          <a:endParaRPr lang="en-US"/>
        </a:p>
      </dgm:t>
    </dgm:pt>
    <dgm:pt modelId="{B5E8B2B6-FA52-4C23-BE2B-2F2444599F69}" type="pres">
      <dgm:prSet presAssocID="{B85ECEDC-D154-4C4B-8BC8-887640867C47}" presName="linear" presStyleCnt="0">
        <dgm:presLayoutVars>
          <dgm:animLvl val="lvl"/>
          <dgm:resizeHandles val="exact"/>
        </dgm:presLayoutVars>
      </dgm:prSet>
      <dgm:spPr/>
    </dgm:pt>
    <dgm:pt modelId="{CD754413-C44C-4C5C-A1DD-34F526625A22}" type="pres">
      <dgm:prSet presAssocID="{39A1667D-AB81-429A-A22E-2FC025043657}" presName="parentText" presStyleLbl="node1" presStyleIdx="0" presStyleCnt="4">
        <dgm:presLayoutVars>
          <dgm:chMax val="0"/>
          <dgm:bulletEnabled val="1"/>
        </dgm:presLayoutVars>
      </dgm:prSet>
      <dgm:spPr/>
    </dgm:pt>
    <dgm:pt modelId="{F7800F9F-ECAC-4BE8-AB01-D9C5900EEDC1}" type="pres">
      <dgm:prSet presAssocID="{88B7C238-C925-43B5-823B-BBCD8A699A97}" presName="spacer" presStyleCnt="0"/>
      <dgm:spPr/>
    </dgm:pt>
    <dgm:pt modelId="{F4A7F31B-C14C-446B-95D1-B8ED18095D91}" type="pres">
      <dgm:prSet presAssocID="{D8398296-56ED-4841-8F57-F8E9278B3438}" presName="parentText" presStyleLbl="node1" presStyleIdx="1" presStyleCnt="4">
        <dgm:presLayoutVars>
          <dgm:chMax val="0"/>
          <dgm:bulletEnabled val="1"/>
        </dgm:presLayoutVars>
      </dgm:prSet>
      <dgm:spPr/>
    </dgm:pt>
    <dgm:pt modelId="{859B710E-89CF-4957-8449-842B92815085}" type="pres">
      <dgm:prSet presAssocID="{D8398296-56ED-4841-8F57-F8E9278B3438}" presName="childText" presStyleLbl="revTx" presStyleIdx="0" presStyleCnt="2">
        <dgm:presLayoutVars>
          <dgm:bulletEnabled val="1"/>
        </dgm:presLayoutVars>
      </dgm:prSet>
      <dgm:spPr/>
    </dgm:pt>
    <dgm:pt modelId="{A41E3798-AD26-40FD-B1E3-C44D27814D80}" type="pres">
      <dgm:prSet presAssocID="{546494F3-972C-4828-92AB-E9419AFC88E9}" presName="parentText" presStyleLbl="node1" presStyleIdx="2" presStyleCnt="4">
        <dgm:presLayoutVars>
          <dgm:chMax val="0"/>
          <dgm:bulletEnabled val="1"/>
        </dgm:presLayoutVars>
      </dgm:prSet>
      <dgm:spPr/>
    </dgm:pt>
    <dgm:pt modelId="{22A17A34-6972-4B14-9515-26CE7CC445A6}" type="pres">
      <dgm:prSet presAssocID="{336A9030-9433-4F26-9A48-0C14F12780B0}" presName="spacer" presStyleCnt="0"/>
      <dgm:spPr/>
    </dgm:pt>
    <dgm:pt modelId="{0CAC0947-26EB-4148-A209-B0DA913489CC}" type="pres">
      <dgm:prSet presAssocID="{3A86C6E5-6D06-46F3-99D8-773E8ACE0986}" presName="parentText" presStyleLbl="node1" presStyleIdx="3" presStyleCnt="4">
        <dgm:presLayoutVars>
          <dgm:chMax val="0"/>
          <dgm:bulletEnabled val="1"/>
        </dgm:presLayoutVars>
      </dgm:prSet>
      <dgm:spPr/>
    </dgm:pt>
    <dgm:pt modelId="{9B4596EF-F85C-4051-B13B-FF907D768A1F}" type="pres">
      <dgm:prSet presAssocID="{3A86C6E5-6D06-46F3-99D8-773E8ACE0986}" presName="childText" presStyleLbl="revTx" presStyleIdx="1" presStyleCnt="2">
        <dgm:presLayoutVars>
          <dgm:bulletEnabled val="1"/>
        </dgm:presLayoutVars>
      </dgm:prSet>
      <dgm:spPr/>
    </dgm:pt>
  </dgm:ptLst>
  <dgm:cxnLst>
    <dgm:cxn modelId="{DFD21909-7FD1-49D2-9B27-B7727F75FEE9}" srcId="{3A86C6E5-6D06-46F3-99D8-773E8ACE0986}" destId="{AA56331D-EDD8-4B50-90E5-BAB1778B50F3}" srcOrd="4" destOrd="0" parTransId="{0E318E8E-ED81-44F2-AEEE-AC9FFBED9E08}" sibTransId="{0D500D43-64EC-4142-A435-0D0594486B9F}"/>
    <dgm:cxn modelId="{49A7AC09-9D07-44F4-8A60-22E7B4890B16}" type="presOf" srcId="{D9547B02-0F59-48FB-8EE4-80A3A558EC51}" destId="{859B710E-89CF-4957-8449-842B92815085}" srcOrd="0" destOrd="1" presId="urn:microsoft.com/office/officeart/2005/8/layout/vList2"/>
    <dgm:cxn modelId="{21A58014-CCCD-4B41-AB03-799DD39E100E}" srcId="{D8398296-56ED-4841-8F57-F8E9278B3438}" destId="{635C01DE-FF60-4EA1-8E33-54F2E5ECD766}" srcOrd="0" destOrd="0" parTransId="{3A888F00-0E25-4438-A158-16F26B7C261B}" sibTransId="{13524F9F-DEEF-492D-BF9C-C40A6CA4E3B1}"/>
    <dgm:cxn modelId="{882C761A-B311-423A-90B8-DB7673E44211}" type="presOf" srcId="{635C01DE-FF60-4EA1-8E33-54F2E5ECD766}" destId="{859B710E-89CF-4957-8449-842B92815085}" srcOrd="0" destOrd="0" presId="urn:microsoft.com/office/officeart/2005/8/layout/vList2"/>
    <dgm:cxn modelId="{760BF21A-DFBD-4BFD-94D6-2649FE467EB4}" srcId="{3A86C6E5-6D06-46F3-99D8-773E8ACE0986}" destId="{DFDF5912-0DEF-4181-967B-23A38F977FCF}" srcOrd="1" destOrd="0" parTransId="{C0907A0B-7214-406F-ACB1-B5298D2A6D2F}" sibTransId="{50554E6B-6268-4BED-A599-B623D32CE3CE}"/>
    <dgm:cxn modelId="{2C80A937-1895-455C-AEA2-074C64689677}" type="presOf" srcId="{3A86C6E5-6D06-46F3-99D8-773E8ACE0986}" destId="{0CAC0947-26EB-4148-A209-B0DA913489CC}" srcOrd="0" destOrd="0" presId="urn:microsoft.com/office/officeart/2005/8/layout/vList2"/>
    <dgm:cxn modelId="{1CFF073C-8C19-4556-8499-985F592D230E}" srcId="{D8398296-56ED-4841-8F57-F8E9278B3438}" destId="{A2E2E3DE-6201-4B7A-A530-F66E39726E9B}" srcOrd="3" destOrd="0" parTransId="{CA635B12-86CC-407B-A236-9F740C1553ED}" sibTransId="{77002A16-1851-4FF7-9641-FA0E428F1FAF}"/>
    <dgm:cxn modelId="{A138855D-4545-492B-A7E9-67F0087F7548}" srcId="{3A86C6E5-6D06-46F3-99D8-773E8ACE0986}" destId="{DD7851DF-4A7D-4E88-84A6-CBDA77BF0F82}" srcOrd="3" destOrd="0" parTransId="{42B2DDE9-C9A5-4D95-A66E-70F02B91CA8B}" sibTransId="{D8DC02A0-5DC6-4898-852A-4D913A72EAF0}"/>
    <dgm:cxn modelId="{ABE78B5E-0A73-4912-AE85-5CCF64603FF3}" srcId="{B85ECEDC-D154-4C4B-8BC8-887640867C47}" destId="{546494F3-972C-4828-92AB-E9419AFC88E9}" srcOrd="2" destOrd="0" parTransId="{ADC21DED-5E24-4297-A550-6ABAFBE77D3B}" sibTransId="{336A9030-9433-4F26-9A48-0C14F12780B0}"/>
    <dgm:cxn modelId="{BCDAE563-9F5A-44C2-B3C7-0CE4A6D651E3}" type="presOf" srcId="{AA56331D-EDD8-4B50-90E5-BAB1778B50F3}" destId="{9B4596EF-F85C-4051-B13B-FF907D768A1F}" srcOrd="0" destOrd="4" presId="urn:microsoft.com/office/officeart/2005/8/layout/vList2"/>
    <dgm:cxn modelId="{18AA5951-5627-4C85-ADCC-968C2B5A1F36}" type="presOf" srcId="{B85ECEDC-D154-4C4B-8BC8-887640867C47}" destId="{B5E8B2B6-FA52-4C23-BE2B-2F2444599F69}" srcOrd="0" destOrd="0" presId="urn:microsoft.com/office/officeart/2005/8/layout/vList2"/>
    <dgm:cxn modelId="{A91C8089-546F-48A9-B0F9-10E199AE4D35}" type="presOf" srcId="{DFDF5912-0DEF-4181-967B-23A38F977FCF}" destId="{9B4596EF-F85C-4051-B13B-FF907D768A1F}" srcOrd="0" destOrd="1" presId="urn:microsoft.com/office/officeart/2005/8/layout/vList2"/>
    <dgm:cxn modelId="{2F8EF78F-9E56-4B85-B620-BD1BCC3C95C7}" srcId="{D8398296-56ED-4841-8F57-F8E9278B3438}" destId="{38EFEF55-C8F8-432C-B3C0-F4F24F9F5FD1}" srcOrd="2" destOrd="0" parTransId="{C068D178-DB9C-4DC8-8C2F-C15352656C2C}" sibTransId="{16AC2E53-EABC-4055-B3F0-EAB598380162}"/>
    <dgm:cxn modelId="{D3BC1798-B449-473F-B62E-9766BFD75E62}" srcId="{3A86C6E5-6D06-46F3-99D8-773E8ACE0986}" destId="{612A30ED-0B4B-4F6E-9B0E-3D9E612104A5}" srcOrd="2" destOrd="0" parTransId="{078C2EDE-9BDC-4F4A-9A9F-993EC93CFB96}" sibTransId="{013D02C2-1BED-4E96-807D-8F9C109664D5}"/>
    <dgm:cxn modelId="{319D9898-EEC2-4310-933B-D6C13C06BF3C}" srcId="{3A86C6E5-6D06-46F3-99D8-773E8ACE0986}" destId="{742E1A1D-B561-48DC-B6A7-07DDA5278AB8}" srcOrd="0" destOrd="0" parTransId="{380B7DF4-FC91-4AA4-BC4B-D630ABC24665}" sibTransId="{CC236284-E0F2-42EE-9B05-DA2B72ACD56C}"/>
    <dgm:cxn modelId="{969E26A1-EED7-4291-82EB-9F647B664C3C}" type="presOf" srcId="{612A30ED-0B4B-4F6E-9B0E-3D9E612104A5}" destId="{9B4596EF-F85C-4051-B13B-FF907D768A1F}" srcOrd="0" destOrd="2" presId="urn:microsoft.com/office/officeart/2005/8/layout/vList2"/>
    <dgm:cxn modelId="{A57766A8-8AE3-45C0-8E0D-BE3439121D7A}" srcId="{B85ECEDC-D154-4C4B-8BC8-887640867C47}" destId="{39A1667D-AB81-429A-A22E-2FC025043657}" srcOrd="0" destOrd="0" parTransId="{63A56D91-8F3F-4AB1-B4A4-6E3A2E0E48B9}" sibTransId="{88B7C238-C925-43B5-823B-BBCD8A699A97}"/>
    <dgm:cxn modelId="{300638BB-4853-411D-9236-D8D8199A1CC8}" type="presOf" srcId="{742E1A1D-B561-48DC-B6A7-07DDA5278AB8}" destId="{9B4596EF-F85C-4051-B13B-FF907D768A1F}" srcOrd="0" destOrd="0" presId="urn:microsoft.com/office/officeart/2005/8/layout/vList2"/>
    <dgm:cxn modelId="{E533F2CB-D4CB-4650-8374-F59A7D76647C}" type="presOf" srcId="{39A1667D-AB81-429A-A22E-2FC025043657}" destId="{CD754413-C44C-4C5C-A1DD-34F526625A22}" srcOrd="0" destOrd="0" presId="urn:microsoft.com/office/officeart/2005/8/layout/vList2"/>
    <dgm:cxn modelId="{C18982D1-64F0-4806-9956-14C87B4AEF21}" type="presOf" srcId="{546494F3-972C-4828-92AB-E9419AFC88E9}" destId="{A41E3798-AD26-40FD-B1E3-C44D27814D80}" srcOrd="0" destOrd="0" presId="urn:microsoft.com/office/officeart/2005/8/layout/vList2"/>
    <dgm:cxn modelId="{8DEEFBD3-912F-4ECA-AB74-D56BE4E52EC1}" type="presOf" srcId="{DD7851DF-4A7D-4E88-84A6-CBDA77BF0F82}" destId="{9B4596EF-F85C-4051-B13B-FF907D768A1F}" srcOrd="0" destOrd="3" presId="urn:microsoft.com/office/officeart/2005/8/layout/vList2"/>
    <dgm:cxn modelId="{52D403D8-7CFE-47DB-AFA9-4AF2F7674BED}" type="presOf" srcId="{D8398296-56ED-4841-8F57-F8E9278B3438}" destId="{F4A7F31B-C14C-446B-95D1-B8ED18095D91}" srcOrd="0" destOrd="0" presId="urn:microsoft.com/office/officeart/2005/8/layout/vList2"/>
    <dgm:cxn modelId="{FE16D3DB-A813-4378-ABE1-30E006F29058}" srcId="{B85ECEDC-D154-4C4B-8BC8-887640867C47}" destId="{D8398296-56ED-4841-8F57-F8E9278B3438}" srcOrd="1" destOrd="0" parTransId="{55228F53-1C23-4ED7-AF1B-EB72AF8CFEE7}" sibTransId="{95F7C4FF-6B53-4E8C-9DCD-4BE9753EFDFC}"/>
    <dgm:cxn modelId="{C53513E0-A099-4FDC-AFA1-A4B59E5DA7C6}" srcId="{B85ECEDC-D154-4C4B-8BC8-887640867C47}" destId="{3A86C6E5-6D06-46F3-99D8-773E8ACE0986}" srcOrd="3" destOrd="0" parTransId="{D564DDFB-1015-4796-8050-1F88C50DA70B}" sibTransId="{EDC25840-334D-4E37-BAE1-DF6005D22A91}"/>
    <dgm:cxn modelId="{32724FF7-4B00-4C60-A901-B354C22925CE}" type="presOf" srcId="{38EFEF55-C8F8-432C-B3C0-F4F24F9F5FD1}" destId="{859B710E-89CF-4957-8449-842B92815085}" srcOrd="0" destOrd="2" presId="urn:microsoft.com/office/officeart/2005/8/layout/vList2"/>
    <dgm:cxn modelId="{CD4BF7FA-54AE-4FF5-8241-2EF29F62B21E}" type="presOf" srcId="{A2E2E3DE-6201-4B7A-A530-F66E39726E9B}" destId="{859B710E-89CF-4957-8449-842B92815085}" srcOrd="0" destOrd="3" presId="urn:microsoft.com/office/officeart/2005/8/layout/vList2"/>
    <dgm:cxn modelId="{D95AD4FD-6614-4DCE-BB1C-27F37176E793}" srcId="{D8398296-56ED-4841-8F57-F8E9278B3438}" destId="{D9547B02-0F59-48FB-8EE4-80A3A558EC51}" srcOrd="1" destOrd="0" parTransId="{95677E50-05ED-417C-8553-01141E591BB1}" sibTransId="{5CBC568F-0E9F-4B89-90E8-8DD7B6274B47}"/>
    <dgm:cxn modelId="{61B0F762-4A12-4555-8792-CDD21A032861}" type="presParOf" srcId="{B5E8B2B6-FA52-4C23-BE2B-2F2444599F69}" destId="{CD754413-C44C-4C5C-A1DD-34F526625A22}" srcOrd="0" destOrd="0" presId="urn:microsoft.com/office/officeart/2005/8/layout/vList2"/>
    <dgm:cxn modelId="{EB845C07-45A8-4E05-8AEA-26E50A00A482}" type="presParOf" srcId="{B5E8B2B6-FA52-4C23-BE2B-2F2444599F69}" destId="{F7800F9F-ECAC-4BE8-AB01-D9C5900EEDC1}" srcOrd="1" destOrd="0" presId="urn:microsoft.com/office/officeart/2005/8/layout/vList2"/>
    <dgm:cxn modelId="{0CAC1345-F53A-4FDD-9573-E6591AA931E9}" type="presParOf" srcId="{B5E8B2B6-FA52-4C23-BE2B-2F2444599F69}" destId="{F4A7F31B-C14C-446B-95D1-B8ED18095D91}" srcOrd="2" destOrd="0" presId="urn:microsoft.com/office/officeart/2005/8/layout/vList2"/>
    <dgm:cxn modelId="{C87E8318-AA54-41A8-95A2-E875334AA6BA}" type="presParOf" srcId="{B5E8B2B6-FA52-4C23-BE2B-2F2444599F69}" destId="{859B710E-89CF-4957-8449-842B92815085}" srcOrd="3" destOrd="0" presId="urn:microsoft.com/office/officeart/2005/8/layout/vList2"/>
    <dgm:cxn modelId="{B1E081E2-B1E2-4EB7-B926-59D5E76AFC79}" type="presParOf" srcId="{B5E8B2B6-FA52-4C23-BE2B-2F2444599F69}" destId="{A41E3798-AD26-40FD-B1E3-C44D27814D80}" srcOrd="4" destOrd="0" presId="urn:microsoft.com/office/officeart/2005/8/layout/vList2"/>
    <dgm:cxn modelId="{6CBA74E1-30F6-448F-8729-11106D546DE1}" type="presParOf" srcId="{B5E8B2B6-FA52-4C23-BE2B-2F2444599F69}" destId="{22A17A34-6972-4B14-9515-26CE7CC445A6}" srcOrd="5" destOrd="0" presId="urn:microsoft.com/office/officeart/2005/8/layout/vList2"/>
    <dgm:cxn modelId="{FB44C484-1884-4988-B854-F285EA98D945}" type="presParOf" srcId="{B5E8B2B6-FA52-4C23-BE2B-2F2444599F69}" destId="{0CAC0947-26EB-4148-A209-B0DA913489CC}" srcOrd="6" destOrd="0" presId="urn:microsoft.com/office/officeart/2005/8/layout/vList2"/>
    <dgm:cxn modelId="{201EE386-37D6-4509-B072-8A4AFBCB7A3E}" type="presParOf" srcId="{B5E8B2B6-FA52-4C23-BE2B-2F2444599F69}" destId="{9B4596EF-F85C-4051-B13B-FF907D768A1F}"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63F0CAE-6101-4839-982F-B00824110442}" type="doc">
      <dgm:prSet loTypeId="urn:microsoft.com/office/officeart/2008/layout/LinedList" loCatId="list" qsTypeId="urn:microsoft.com/office/officeart/2005/8/quickstyle/simple3" qsCatId="simple" csTypeId="urn:microsoft.com/office/officeart/2005/8/colors/accent1_2" csCatId="accent1" phldr="1"/>
      <dgm:spPr/>
      <dgm:t>
        <a:bodyPr/>
        <a:lstStyle/>
        <a:p>
          <a:endParaRPr lang="en-US"/>
        </a:p>
      </dgm:t>
    </dgm:pt>
    <dgm:pt modelId="{0C5D619B-5750-4D57-A6A1-A6A72C47CEF6}">
      <dgm:prSet custT="1"/>
      <dgm:spPr/>
      <dgm:t>
        <a:bodyPr/>
        <a:lstStyle/>
        <a:p>
          <a:r>
            <a:rPr lang="en-US" sz="2000" dirty="0">
              <a:latin typeface="Calibri Light" panose="020F0302020204030204" pitchFamily="34" charset="0"/>
              <a:cs typeface="Calibri Light" panose="020F0302020204030204" pitchFamily="34" charset="0"/>
            </a:rPr>
            <a:t>Code of Federal Regulations (42 CFR §422.152(g)) require that all SNPs conduct a Quality Improvement Program (QIP) that measures the effectiveness of its MOC. </a:t>
          </a:r>
        </a:p>
      </dgm:t>
    </dgm:pt>
    <dgm:pt modelId="{B2F247A0-5EDC-4A1B-A433-2B8C9324AB70}" type="parTrans" cxnId="{83E50507-51D5-4D10-8771-38DF378CEC01}">
      <dgm:prSet/>
      <dgm:spPr/>
      <dgm:t>
        <a:bodyPr/>
        <a:lstStyle/>
        <a:p>
          <a:endParaRPr lang="en-US"/>
        </a:p>
      </dgm:t>
    </dgm:pt>
    <dgm:pt modelId="{805F73CD-74AB-44D8-8C6B-B9740FAB0B67}" type="sibTrans" cxnId="{83E50507-51D5-4D10-8771-38DF378CEC01}">
      <dgm:prSet/>
      <dgm:spPr/>
      <dgm:t>
        <a:bodyPr/>
        <a:lstStyle/>
        <a:p>
          <a:endParaRPr lang="en-US"/>
        </a:p>
      </dgm:t>
    </dgm:pt>
    <dgm:pt modelId="{E72FC803-01CF-4BAF-BE47-62E61D6B70A2}">
      <dgm:prSet custT="1"/>
      <dgm:spPr/>
      <dgm:t>
        <a:bodyPr/>
        <a:lstStyle/>
        <a:p>
          <a:r>
            <a:rPr lang="en-US" sz="2000" dirty="0">
              <a:latin typeface="Calibri Light" panose="020F0302020204030204" pitchFamily="34" charset="0"/>
              <a:cs typeface="Calibri Light" panose="020F0302020204030204" pitchFamily="34" charset="0"/>
            </a:rPr>
            <a:t>The purpose of the Plan’s Quality Improvement Program (QI Program) is to continually take a proactive approach to improve the way the Plan provides care and engages with its members,  partners, and other stakeholders so that it may fully realize its vision, mission and commitment to  member care.</a:t>
          </a:r>
        </a:p>
      </dgm:t>
    </dgm:pt>
    <dgm:pt modelId="{EE9C2131-7E7F-4AE9-A94C-A798E0B5B6E2}" type="parTrans" cxnId="{15C7EB96-508D-4DD9-861B-DD555FD9B462}">
      <dgm:prSet/>
      <dgm:spPr/>
      <dgm:t>
        <a:bodyPr/>
        <a:lstStyle/>
        <a:p>
          <a:endParaRPr lang="en-US"/>
        </a:p>
      </dgm:t>
    </dgm:pt>
    <dgm:pt modelId="{0A5FF19D-30F2-48CB-BD40-3204F1BDD9BE}" type="sibTrans" cxnId="{15C7EB96-508D-4DD9-861B-DD555FD9B462}">
      <dgm:prSet/>
      <dgm:spPr/>
      <dgm:t>
        <a:bodyPr/>
        <a:lstStyle/>
        <a:p>
          <a:endParaRPr lang="en-US"/>
        </a:p>
      </dgm:t>
    </dgm:pt>
    <dgm:pt modelId="{CA64443C-94CF-4D1E-8924-A2C58357BBFA}" type="pres">
      <dgm:prSet presAssocID="{C63F0CAE-6101-4839-982F-B00824110442}" presName="vert0" presStyleCnt="0">
        <dgm:presLayoutVars>
          <dgm:dir/>
          <dgm:animOne val="branch"/>
          <dgm:animLvl val="lvl"/>
        </dgm:presLayoutVars>
      </dgm:prSet>
      <dgm:spPr/>
    </dgm:pt>
    <dgm:pt modelId="{C924D005-9EB7-42D8-908D-27065B420AD9}" type="pres">
      <dgm:prSet presAssocID="{0C5D619B-5750-4D57-A6A1-A6A72C47CEF6}" presName="thickLine" presStyleLbl="alignNode1" presStyleIdx="0" presStyleCnt="2"/>
      <dgm:spPr/>
    </dgm:pt>
    <dgm:pt modelId="{24320772-B02F-44EE-9496-DF31F75E832F}" type="pres">
      <dgm:prSet presAssocID="{0C5D619B-5750-4D57-A6A1-A6A72C47CEF6}" presName="horz1" presStyleCnt="0"/>
      <dgm:spPr/>
    </dgm:pt>
    <dgm:pt modelId="{399B4719-1A16-4DFB-9297-1C3BE6A6C0F8}" type="pres">
      <dgm:prSet presAssocID="{0C5D619B-5750-4D57-A6A1-A6A72C47CEF6}" presName="tx1" presStyleLbl="revTx" presStyleIdx="0" presStyleCnt="2" custScaleX="80769" custScaleY="200000"/>
      <dgm:spPr/>
    </dgm:pt>
    <dgm:pt modelId="{FD30A9B5-A8E1-4987-B0FD-2C8EA8814689}" type="pres">
      <dgm:prSet presAssocID="{0C5D619B-5750-4D57-A6A1-A6A72C47CEF6}" presName="vert1" presStyleCnt="0"/>
      <dgm:spPr/>
    </dgm:pt>
    <dgm:pt modelId="{B063603B-8245-4750-8AC9-CB3DA013BEC0}" type="pres">
      <dgm:prSet presAssocID="{E72FC803-01CF-4BAF-BE47-62E61D6B70A2}" presName="thickLine" presStyleLbl="alignNode1" presStyleIdx="1" presStyleCnt="2"/>
      <dgm:spPr/>
    </dgm:pt>
    <dgm:pt modelId="{59D6E77E-D430-486A-8581-7E289A08372E}" type="pres">
      <dgm:prSet presAssocID="{E72FC803-01CF-4BAF-BE47-62E61D6B70A2}" presName="horz1" presStyleCnt="0"/>
      <dgm:spPr/>
    </dgm:pt>
    <dgm:pt modelId="{E53F169C-4175-4F1A-B74E-EBEC5C2C08EF}" type="pres">
      <dgm:prSet presAssocID="{E72FC803-01CF-4BAF-BE47-62E61D6B70A2}" presName="tx1" presStyleLbl="revTx" presStyleIdx="1" presStyleCnt="2" custScaleX="80769" custScaleY="200000"/>
      <dgm:spPr/>
    </dgm:pt>
    <dgm:pt modelId="{325FE3A7-6C2C-4984-A0C9-CE3FA5779F1F}" type="pres">
      <dgm:prSet presAssocID="{E72FC803-01CF-4BAF-BE47-62E61D6B70A2}" presName="vert1" presStyleCnt="0"/>
      <dgm:spPr/>
    </dgm:pt>
  </dgm:ptLst>
  <dgm:cxnLst>
    <dgm:cxn modelId="{83E50507-51D5-4D10-8771-38DF378CEC01}" srcId="{C63F0CAE-6101-4839-982F-B00824110442}" destId="{0C5D619B-5750-4D57-A6A1-A6A72C47CEF6}" srcOrd="0" destOrd="0" parTransId="{B2F247A0-5EDC-4A1B-A433-2B8C9324AB70}" sibTransId="{805F73CD-74AB-44D8-8C6B-B9740FAB0B67}"/>
    <dgm:cxn modelId="{907CF709-39B0-4995-AD2C-E154C78A62F8}" type="presOf" srcId="{C63F0CAE-6101-4839-982F-B00824110442}" destId="{CA64443C-94CF-4D1E-8924-A2C58357BBFA}" srcOrd="0" destOrd="0" presId="urn:microsoft.com/office/officeart/2008/layout/LinedList"/>
    <dgm:cxn modelId="{15C7EB96-508D-4DD9-861B-DD555FD9B462}" srcId="{C63F0CAE-6101-4839-982F-B00824110442}" destId="{E72FC803-01CF-4BAF-BE47-62E61D6B70A2}" srcOrd="1" destOrd="0" parTransId="{EE9C2131-7E7F-4AE9-A94C-A798E0B5B6E2}" sibTransId="{0A5FF19D-30F2-48CB-BD40-3204F1BDD9BE}"/>
    <dgm:cxn modelId="{A504DCA4-905E-46C9-AB0D-B6729F6CE260}" type="presOf" srcId="{E72FC803-01CF-4BAF-BE47-62E61D6B70A2}" destId="{E53F169C-4175-4F1A-B74E-EBEC5C2C08EF}" srcOrd="0" destOrd="0" presId="urn:microsoft.com/office/officeart/2008/layout/LinedList"/>
    <dgm:cxn modelId="{1CFC60D2-1EB1-4547-8BFA-64559033CB99}" type="presOf" srcId="{0C5D619B-5750-4D57-A6A1-A6A72C47CEF6}" destId="{399B4719-1A16-4DFB-9297-1C3BE6A6C0F8}" srcOrd="0" destOrd="0" presId="urn:microsoft.com/office/officeart/2008/layout/LinedList"/>
    <dgm:cxn modelId="{99E28A20-4509-426D-A2BC-3B909AF705AE}" type="presParOf" srcId="{CA64443C-94CF-4D1E-8924-A2C58357BBFA}" destId="{C924D005-9EB7-42D8-908D-27065B420AD9}" srcOrd="0" destOrd="0" presId="urn:microsoft.com/office/officeart/2008/layout/LinedList"/>
    <dgm:cxn modelId="{2997BE74-9AE9-4071-8B8A-0B6AF01B6B1B}" type="presParOf" srcId="{CA64443C-94CF-4D1E-8924-A2C58357BBFA}" destId="{24320772-B02F-44EE-9496-DF31F75E832F}" srcOrd="1" destOrd="0" presId="urn:microsoft.com/office/officeart/2008/layout/LinedList"/>
    <dgm:cxn modelId="{D4DC186A-0B70-4BE3-B7FD-1DE1211A641A}" type="presParOf" srcId="{24320772-B02F-44EE-9496-DF31F75E832F}" destId="{399B4719-1A16-4DFB-9297-1C3BE6A6C0F8}" srcOrd="0" destOrd="0" presId="urn:microsoft.com/office/officeart/2008/layout/LinedList"/>
    <dgm:cxn modelId="{030BBC79-63EA-4727-B20A-4F371A096E07}" type="presParOf" srcId="{24320772-B02F-44EE-9496-DF31F75E832F}" destId="{FD30A9B5-A8E1-4987-B0FD-2C8EA8814689}" srcOrd="1" destOrd="0" presId="urn:microsoft.com/office/officeart/2008/layout/LinedList"/>
    <dgm:cxn modelId="{7D4BB308-1DDF-48BE-926D-74A460281103}" type="presParOf" srcId="{CA64443C-94CF-4D1E-8924-A2C58357BBFA}" destId="{B063603B-8245-4750-8AC9-CB3DA013BEC0}" srcOrd="2" destOrd="0" presId="urn:microsoft.com/office/officeart/2008/layout/LinedList"/>
    <dgm:cxn modelId="{5C4E5F7A-FBDB-4DFF-A55F-2C67DEB0F6CF}" type="presParOf" srcId="{CA64443C-94CF-4D1E-8924-A2C58357BBFA}" destId="{59D6E77E-D430-486A-8581-7E289A08372E}" srcOrd="3" destOrd="0" presId="urn:microsoft.com/office/officeart/2008/layout/LinedList"/>
    <dgm:cxn modelId="{4F22377F-B602-4481-B9A8-38AB5FD40282}" type="presParOf" srcId="{59D6E77E-D430-486A-8581-7E289A08372E}" destId="{E53F169C-4175-4F1A-B74E-EBEC5C2C08EF}" srcOrd="0" destOrd="0" presId="urn:microsoft.com/office/officeart/2008/layout/LinedList"/>
    <dgm:cxn modelId="{F40595B9-DB6F-4100-A4C0-9032F0FE183E}" type="presParOf" srcId="{59D6E77E-D430-486A-8581-7E289A08372E}" destId="{325FE3A7-6C2C-4984-A0C9-CE3FA5779F1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19D2EBE6-F017-438A-85D0-49F50D852528}"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5562BDBB-FBCC-4F0A-A42E-02E37ACA1115}">
      <dgm:prSet/>
      <dgm:spPr/>
      <dgm:t>
        <a:bodyPr/>
        <a:lstStyle/>
        <a:p>
          <a:r>
            <a:rPr lang="en-US" dirty="0">
              <a:latin typeface="Calibri Light" panose="020F0302020204030204" pitchFamily="34" charset="0"/>
              <a:cs typeface="Calibri Light" panose="020F0302020204030204" pitchFamily="34" charset="0"/>
            </a:rPr>
            <a:t>Collecting SNP specific HEDIS® measures. </a:t>
          </a:r>
        </a:p>
      </dgm:t>
    </dgm:pt>
    <dgm:pt modelId="{22289521-E9DB-4572-8535-C2DD12996947}" type="parTrans" cxnId="{AC9DE39B-D619-4363-A3AF-83420F71CDA6}">
      <dgm:prSet/>
      <dgm:spPr/>
      <dgm:t>
        <a:bodyPr/>
        <a:lstStyle/>
        <a:p>
          <a:endParaRPr lang="en-US"/>
        </a:p>
      </dgm:t>
    </dgm:pt>
    <dgm:pt modelId="{2A4F27AA-920C-4AB1-B15E-B8515A946F0B}" type="sibTrans" cxnId="{AC9DE39B-D619-4363-A3AF-83420F71CDA6}">
      <dgm:prSet/>
      <dgm:spPr/>
      <dgm:t>
        <a:bodyPr/>
        <a:lstStyle/>
        <a:p>
          <a:endParaRPr lang="en-US"/>
        </a:p>
      </dgm:t>
    </dgm:pt>
    <dgm:pt modelId="{215601C3-B17E-497A-A84D-24FE80088884}">
      <dgm:prSet/>
      <dgm:spPr/>
      <dgm:t>
        <a:bodyPr/>
        <a:lstStyle/>
        <a:p>
          <a:r>
            <a:rPr lang="en-US" dirty="0">
              <a:latin typeface="Calibri Light" panose="020F0302020204030204" pitchFamily="34" charset="0"/>
              <a:cs typeface="Calibri Light" panose="020F0302020204030204" pitchFamily="34" charset="0"/>
            </a:rPr>
            <a:t>Meeting SNP Structure and Process standards. </a:t>
          </a:r>
        </a:p>
      </dgm:t>
    </dgm:pt>
    <dgm:pt modelId="{E192C914-D87B-4A97-B04D-9B97CA028A31}" type="parTrans" cxnId="{23051DB6-43C7-42FF-8BA6-B2F108A7148B}">
      <dgm:prSet/>
      <dgm:spPr/>
      <dgm:t>
        <a:bodyPr/>
        <a:lstStyle/>
        <a:p>
          <a:endParaRPr lang="en-US"/>
        </a:p>
      </dgm:t>
    </dgm:pt>
    <dgm:pt modelId="{730B2FCA-3FB9-4F99-99F1-8F89099E240C}" type="sibTrans" cxnId="{23051DB6-43C7-42FF-8BA6-B2F108A7148B}">
      <dgm:prSet/>
      <dgm:spPr/>
      <dgm:t>
        <a:bodyPr/>
        <a:lstStyle/>
        <a:p>
          <a:endParaRPr lang="en-US"/>
        </a:p>
      </dgm:t>
    </dgm:pt>
    <dgm:pt modelId="{21D79BBD-AAC5-4BF3-BFC2-55410F292E25}">
      <dgm:prSet/>
      <dgm:spPr/>
      <dgm:t>
        <a:bodyPr/>
        <a:lstStyle/>
        <a:p>
          <a:r>
            <a:rPr lang="en-US" dirty="0">
              <a:latin typeface="Calibri Light" panose="020F0302020204030204" pitchFamily="34" charset="0"/>
              <a:cs typeface="Calibri Light" panose="020F0302020204030204" pitchFamily="34" charset="0"/>
            </a:rPr>
            <a:t>Conducting QIP reviews that focus on improving clinical services.</a:t>
          </a:r>
        </a:p>
      </dgm:t>
    </dgm:pt>
    <dgm:pt modelId="{0465B74A-BD42-4182-8AE9-F295D9E2C50E}" type="parTrans" cxnId="{EC5A355B-A6BB-4918-96B7-04674237D916}">
      <dgm:prSet/>
      <dgm:spPr/>
      <dgm:t>
        <a:bodyPr/>
        <a:lstStyle/>
        <a:p>
          <a:endParaRPr lang="en-US"/>
        </a:p>
      </dgm:t>
    </dgm:pt>
    <dgm:pt modelId="{1ADC6849-7668-4693-A8B5-2B11C2EC21B1}" type="sibTrans" cxnId="{EC5A355B-A6BB-4918-96B7-04674237D916}">
      <dgm:prSet/>
      <dgm:spPr/>
      <dgm:t>
        <a:bodyPr/>
        <a:lstStyle/>
        <a:p>
          <a:endParaRPr lang="en-US"/>
        </a:p>
      </dgm:t>
    </dgm:pt>
    <dgm:pt modelId="{F48C510C-D0B2-495A-9420-7BB75AA72E2D}">
      <dgm:prSet/>
      <dgm:spPr/>
      <dgm:t>
        <a:bodyPr/>
        <a:lstStyle/>
        <a:p>
          <a:r>
            <a:rPr lang="en-US" dirty="0">
              <a:latin typeface="Calibri Light" panose="020F0302020204030204" pitchFamily="34" charset="0"/>
              <a:cs typeface="Calibri Light" panose="020F0302020204030204" pitchFamily="34" charset="0"/>
            </a:rPr>
            <a:t>Providing a Chronic Care Improvement Program (CCIP) for chronic disease that identifies eligible members, intervenes to improve disease management, and evaluates program effectiveness.</a:t>
          </a:r>
        </a:p>
      </dgm:t>
    </dgm:pt>
    <dgm:pt modelId="{64DF1064-785D-4C70-9D9A-0C6094564D16}" type="parTrans" cxnId="{16CB287C-9E66-4979-A818-C1F69F3AD85F}">
      <dgm:prSet/>
      <dgm:spPr/>
      <dgm:t>
        <a:bodyPr/>
        <a:lstStyle/>
        <a:p>
          <a:endParaRPr lang="en-US"/>
        </a:p>
      </dgm:t>
    </dgm:pt>
    <dgm:pt modelId="{630666B3-6660-4EAC-B954-8028B4E40C39}" type="sibTrans" cxnId="{16CB287C-9E66-4979-A818-C1F69F3AD85F}">
      <dgm:prSet/>
      <dgm:spPr/>
      <dgm:t>
        <a:bodyPr/>
        <a:lstStyle/>
        <a:p>
          <a:endParaRPr lang="en-US"/>
        </a:p>
      </dgm:t>
    </dgm:pt>
    <dgm:pt modelId="{42541F3F-AB05-4995-8EF6-ABC38F1239FD}" type="pres">
      <dgm:prSet presAssocID="{19D2EBE6-F017-438A-85D0-49F50D852528}" presName="matrix" presStyleCnt="0">
        <dgm:presLayoutVars>
          <dgm:chMax val="1"/>
          <dgm:dir/>
          <dgm:resizeHandles val="exact"/>
        </dgm:presLayoutVars>
      </dgm:prSet>
      <dgm:spPr/>
    </dgm:pt>
    <dgm:pt modelId="{B19504E7-7425-4EC9-965C-98CE90289F3D}" type="pres">
      <dgm:prSet presAssocID="{19D2EBE6-F017-438A-85D0-49F50D852528}" presName="diamond" presStyleLbl="bgShp" presStyleIdx="0" presStyleCnt="1"/>
      <dgm:spPr/>
    </dgm:pt>
    <dgm:pt modelId="{D01820D1-D3A8-4BB2-85C8-517DB757743F}" type="pres">
      <dgm:prSet presAssocID="{19D2EBE6-F017-438A-85D0-49F50D852528}" presName="quad1" presStyleLbl="node1" presStyleIdx="0" presStyleCnt="4">
        <dgm:presLayoutVars>
          <dgm:chMax val="0"/>
          <dgm:chPref val="0"/>
          <dgm:bulletEnabled val="1"/>
        </dgm:presLayoutVars>
      </dgm:prSet>
      <dgm:spPr/>
    </dgm:pt>
    <dgm:pt modelId="{8541DF93-8756-4CD1-B04B-006A7514FB4F}" type="pres">
      <dgm:prSet presAssocID="{19D2EBE6-F017-438A-85D0-49F50D852528}" presName="quad2" presStyleLbl="node1" presStyleIdx="1" presStyleCnt="4">
        <dgm:presLayoutVars>
          <dgm:chMax val="0"/>
          <dgm:chPref val="0"/>
          <dgm:bulletEnabled val="1"/>
        </dgm:presLayoutVars>
      </dgm:prSet>
      <dgm:spPr/>
    </dgm:pt>
    <dgm:pt modelId="{00637E4C-7091-4F86-8DBA-63879ABF04A8}" type="pres">
      <dgm:prSet presAssocID="{19D2EBE6-F017-438A-85D0-49F50D852528}" presName="quad3" presStyleLbl="node1" presStyleIdx="2" presStyleCnt="4">
        <dgm:presLayoutVars>
          <dgm:chMax val="0"/>
          <dgm:chPref val="0"/>
          <dgm:bulletEnabled val="1"/>
        </dgm:presLayoutVars>
      </dgm:prSet>
      <dgm:spPr/>
    </dgm:pt>
    <dgm:pt modelId="{CAFF09C7-3CB6-4EE6-8309-58F89FB6731E}" type="pres">
      <dgm:prSet presAssocID="{19D2EBE6-F017-438A-85D0-49F50D852528}" presName="quad4" presStyleLbl="node1" presStyleIdx="3" presStyleCnt="4">
        <dgm:presLayoutVars>
          <dgm:chMax val="0"/>
          <dgm:chPref val="0"/>
          <dgm:bulletEnabled val="1"/>
        </dgm:presLayoutVars>
      </dgm:prSet>
      <dgm:spPr/>
    </dgm:pt>
  </dgm:ptLst>
  <dgm:cxnLst>
    <dgm:cxn modelId="{41310B0D-BBAF-4463-90B0-A6F3D1954E9D}" type="presOf" srcId="{19D2EBE6-F017-438A-85D0-49F50D852528}" destId="{42541F3F-AB05-4995-8EF6-ABC38F1239FD}" srcOrd="0" destOrd="0" presId="urn:microsoft.com/office/officeart/2005/8/layout/matrix3"/>
    <dgm:cxn modelId="{F663A22E-D2D2-411C-BC87-5B8413726369}" type="presOf" srcId="{21D79BBD-AAC5-4BF3-BFC2-55410F292E25}" destId="{00637E4C-7091-4F86-8DBA-63879ABF04A8}" srcOrd="0" destOrd="0" presId="urn:microsoft.com/office/officeart/2005/8/layout/matrix3"/>
    <dgm:cxn modelId="{EC5A355B-A6BB-4918-96B7-04674237D916}" srcId="{19D2EBE6-F017-438A-85D0-49F50D852528}" destId="{21D79BBD-AAC5-4BF3-BFC2-55410F292E25}" srcOrd="2" destOrd="0" parTransId="{0465B74A-BD42-4182-8AE9-F295D9E2C50E}" sibTransId="{1ADC6849-7668-4693-A8B5-2B11C2EC21B1}"/>
    <dgm:cxn modelId="{5D6F694C-B4C0-48A8-B647-AEB4AC4FC97A}" type="presOf" srcId="{215601C3-B17E-497A-A84D-24FE80088884}" destId="{8541DF93-8756-4CD1-B04B-006A7514FB4F}" srcOrd="0" destOrd="0" presId="urn:microsoft.com/office/officeart/2005/8/layout/matrix3"/>
    <dgm:cxn modelId="{16CB287C-9E66-4979-A818-C1F69F3AD85F}" srcId="{19D2EBE6-F017-438A-85D0-49F50D852528}" destId="{F48C510C-D0B2-495A-9420-7BB75AA72E2D}" srcOrd="3" destOrd="0" parTransId="{64DF1064-785D-4C70-9D9A-0C6094564D16}" sibTransId="{630666B3-6660-4EAC-B954-8028B4E40C39}"/>
    <dgm:cxn modelId="{C33CFB87-17A6-4083-AE42-23721A71855B}" type="presOf" srcId="{F48C510C-D0B2-495A-9420-7BB75AA72E2D}" destId="{CAFF09C7-3CB6-4EE6-8309-58F89FB6731E}" srcOrd="0" destOrd="0" presId="urn:microsoft.com/office/officeart/2005/8/layout/matrix3"/>
    <dgm:cxn modelId="{AC9DE39B-D619-4363-A3AF-83420F71CDA6}" srcId="{19D2EBE6-F017-438A-85D0-49F50D852528}" destId="{5562BDBB-FBCC-4F0A-A42E-02E37ACA1115}" srcOrd="0" destOrd="0" parTransId="{22289521-E9DB-4572-8535-C2DD12996947}" sibTransId="{2A4F27AA-920C-4AB1-B15E-B8515A946F0B}"/>
    <dgm:cxn modelId="{23051DB6-43C7-42FF-8BA6-B2F108A7148B}" srcId="{19D2EBE6-F017-438A-85D0-49F50D852528}" destId="{215601C3-B17E-497A-A84D-24FE80088884}" srcOrd="1" destOrd="0" parTransId="{E192C914-D87B-4A97-B04D-9B97CA028A31}" sibTransId="{730B2FCA-3FB9-4F99-99F1-8F89099E240C}"/>
    <dgm:cxn modelId="{836550FA-726E-46D4-8B87-D323A69618A2}" type="presOf" srcId="{5562BDBB-FBCC-4F0A-A42E-02E37ACA1115}" destId="{D01820D1-D3A8-4BB2-85C8-517DB757743F}" srcOrd="0" destOrd="0" presId="urn:microsoft.com/office/officeart/2005/8/layout/matrix3"/>
    <dgm:cxn modelId="{5F307D9F-FFF9-4BC7-906A-8ABD154D6905}" type="presParOf" srcId="{42541F3F-AB05-4995-8EF6-ABC38F1239FD}" destId="{B19504E7-7425-4EC9-965C-98CE90289F3D}" srcOrd="0" destOrd="0" presId="urn:microsoft.com/office/officeart/2005/8/layout/matrix3"/>
    <dgm:cxn modelId="{531D7CCC-78F9-4D62-8164-67797DEF560F}" type="presParOf" srcId="{42541F3F-AB05-4995-8EF6-ABC38F1239FD}" destId="{D01820D1-D3A8-4BB2-85C8-517DB757743F}" srcOrd="1" destOrd="0" presId="urn:microsoft.com/office/officeart/2005/8/layout/matrix3"/>
    <dgm:cxn modelId="{F07AE5C2-41A5-413B-8542-1F7CBF8EC44F}" type="presParOf" srcId="{42541F3F-AB05-4995-8EF6-ABC38F1239FD}" destId="{8541DF93-8756-4CD1-B04B-006A7514FB4F}" srcOrd="2" destOrd="0" presId="urn:microsoft.com/office/officeart/2005/8/layout/matrix3"/>
    <dgm:cxn modelId="{99EB36C2-2395-430C-B13A-0CECAD519FDD}" type="presParOf" srcId="{42541F3F-AB05-4995-8EF6-ABC38F1239FD}" destId="{00637E4C-7091-4F86-8DBA-63879ABF04A8}" srcOrd="3" destOrd="0" presId="urn:microsoft.com/office/officeart/2005/8/layout/matrix3"/>
    <dgm:cxn modelId="{5683D71A-164F-49A0-B10B-A65EDA660784}" type="presParOf" srcId="{42541F3F-AB05-4995-8EF6-ABC38F1239FD}" destId="{CAFF09C7-3CB6-4EE6-8309-58F89FB6731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19D2EBE6-F017-438A-85D0-49F50D852528}"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5562BDBB-FBCC-4F0A-A42E-02E37ACA1115}">
      <dgm:prSet custT="1"/>
      <dgm:spPr/>
      <dgm:t>
        <a:bodyPr/>
        <a:lstStyle/>
        <a:p>
          <a:r>
            <a:rPr lang="en-US" sz="1400" dirty="0">
              <a:latin typeface="Calibri Light" panose="020F0302020204030204" pitchFamily="34" charset="0"/>
              <a:cs typeface="Calibri Light" panose="020F0302020204030204" pitchFamily="34" charset="0"/>
            </a:rPr>
            <a:t>Collecting data to evaluate if SNP and MOC goals are met. </a:t>
          </a:r>
        </a:p>
      </dgm:t>
    </dgm:pt>
    <dgm:pt modelId="{22289521-E9DB-4572-8535-C2DD12996947}" type="parTrans" cxnId="{AC9DE39B-D619-4363-A3AF-83420F71CDA6}">
      <dgm:prSet/>
      <dgm:spPr/>
      <dgm:t>
        <a:bodyPr/>
        <a:lstStyle/>
        <a:p>
          <a:endParaRPr lang="en-US"/>
        </a:p>
      </dgm:t>
    </dgm:pt>
    <dgm:pt modelId="{2A4F27AA-920C-4AB1-B15E-B8515A946F0B}" type="sibTrans" cxnId="{AC9DE39B-D619-4363-A3AF-83420F71CDA6}">
      <dgm:prSet/>
      <dgm:spPr/>
      <dgm:t>
        <a:bodyPr/>
        <a:lstStyle/>
        <a:p>
          <a:endParaRPr lang="en-US"/>
        </a:p>
      </dgm:t>
    </dgm:pt>
    <dgm:pt modelId="{DCC0BB71-5136-4734-B174-D1FFFFEEED6F}">
      <dgm:prSet custT="1"/>
      <dgm:spPr/>
      <dgm:t>
        <a:bodyPr/>
        <a:lstStyle/>
        <a:p>
          <a:r>
            <a:rPr lang="en-US" sz="1400" dirty="0">
              <a:latin typeface="Calibri Light" panose="020F0302020204030204" pitchFamily="34" charset="0"/>
              <a:cs typeface="Calibri Light" panose="020F0302020204030204" pitchFamily="34" charset="0"/>
            </a:rPr>
            <a:t>Utilizing root cause analysis when goals are not met. </a:t>
          </a:r>
        </a:p>
      </dgm:t>
    </dgm:pt>
    <dgm:pt modelId="{BE8AFC48-882D-4EB4-97FD-37759AB92584}" type="parTrans" cxnId="{DC225A47-73EC-467D-9F1F-E992E6833BC8}">
      <dgm:prSet/>
      <dgm:spPr/>
      <dgm:t>
        <a:bodyPr/>
        <a:lstStyle/>
        <a:p>
          <a:endParaRPr lang="en-US"/>
        </a:p>
      </dgm:t>
    </dgm:pt>
    <dgm:pt modelId="{BD991932-9833-4C01-9B73-43DC81C9A8A7}" type="sibTrans" cxnId="{DC225A47-73EC-467D-9F1F-E992E6833BC8}">
      <dgm:prSet/>
      <dgm:spPr/>
      <dgm:t>
        <a:bodyPr/>
        <a:lstStyle/>
        <a:p>
          <a:endParaRPr lang="en-US"/>
        </a:p>
      </dgm:t>
    </dgm:pt>
    <dgm:pt modelId="{6E416C4E-5A4A-42D8-B024-E0FB5385447C}">
      <dgm:prSet custT="1"/>
      <dgm:spPr/>
      <dgm:t>
        <a:bodyPr/>
        <a:lstStyle/>
        <a:p>
          <a:r>
            <a:rPr lang="en-US" sz="1400" dirty="0">
              <a:latin typeface="Calibri Light" panose="020F0302020204030204" pitchFamily="34" charset="0"/>
              <a:cs typeface="Calibri Light" panose="020F0302020204030204" pitchFamily="34" charset="0"/>
            </a:rPr>
            <a:t> Evaluating Program effectiveness annually to identify results from performance indicators including lessons learned for the support of ongoing Program improvements.</a:t>
          </a:r>
        </a:p>
      </dgm:t>
    </dgm:pt>
    <dgm:pt modelId="{B76A54B3-94EA-4346-95C3-F49B9F1B604B}" type="parTrans" cxnId="{7D2C0531-CA73-4126-8D4F-A8E560693A85}">
      <dgm:prSet/>
      <dgm:spPr/>
      <dgm:t>
        <a:bodyPr/>
        <a:lstStyle/>
        <a:p>
          <a:endParaRPr lang="en-US"/>
        </a:p>
      </dgm:t>
    </dgm:pt>
    <dgm:pt modelId="{1D39AC94-347F-4E4F-BC85-535918B7BCD3}" type="sibTrans" cxnId="{7D2C0531-CA73-4126-8D4F-A8E560693A85}">
      <dgm:prSet/>
      <dgm:spPr/>
      <dgm:t>
        <a:bodyPr/>
        <a:lstStyle/>
        <a:p>
          <a:endParaRPr lang="en-US"/>
        </a:p>
      </dgm:t>
    </dgm:pt>
    <dgm:pt modelId="{0848EB41-7A5A-4216-A120-264B63FEFDDA}">
      <dgm:prSet custT="1"/>
      <dgm:spPr/>
      <dgm:t>
        <a:bodyPr/>
        <a:lstStyle/>
        <a:p>
          <a:r>
            <a:rPr lang="en-US" sz="1400" dirty="0">
              <a:latin typeface="Calibri Light" panose="020F0302020204030204" pitchFamily="34" charset="0"/>
              <a:cs typeface="Calibri Light" panose="020F0302020204030204" pitchFamily="34" charset="0"/>
            </a:rPr>
            <a:t>Providing evaluation results to Board and key stakeholders at least annually.</a:t>
          </a:r>
        </a:p>
      </dgm:t>
    </dgm:pt>
    <dgm:pt modelId="{12994613-2A17-4C67-81CE-6783C6749904}" type="parTrans" cxnId="{C83CC4BC-D313-49C0-815E-FABD7E18FCE8}">
      <dgm:prSet/>
      <dgm:spPr/>
      <dgm:t>
        <a:bodyPr/>
        <a:lstStyle/>
        <a:p>
          <a:endParaRPr lang="en-US"/>
        </a:p>
      </dgm:t>
    </dgm:pt>
    <dgm:pt modelId="{571D9915-7A7D-4840-8944-069DBD27BCEB}" type="sibTrans" cxnId="{C83CC4BC-D313-49C0-815E-FABD7E18FCE8}">
      <dgm:prSet/>
      <dgm:spPr/>
      <dgm:t>
        <a:bodyPr/>
        <a:lstStyle/>
        <a:p>
          <a:endParaRPr lang="en-US"/>
        </a:p>
      </dgm:t>
    </dgm:pt>
    <dgm:pt modelId="{42541F3F-AB05-4995-8EF6-ABC38F1239FD}" type="pres">
      <dgm:prSet presAssocID="{19D2EBE6-F017-438A-85D0-49F50D852528}" presName="matrix" presStyleCnt="0">
        <dgm:presLayoutVars>
          <dgm:chMax val="1"/>
          <dgm:dir/>
          <dgm:resizeHandles val="exact"/>
        </dgm:presLayoutVars>
      </dgm:prSet>
      <dgm:spPr/>
    </dgm:pt>
    <dgm:pt modelId="{B19504E7-7425-4EC9-965C-98CE90289F3D}" type="pres">
      <dgm:prSet presAssocID="{19D2EBE6-F017-438A-85D0-49F50D852528}" presName="diamond" presStyleLbl="bgShp" presStyleIdx="0" presStyleCnt="1"/>
      <dgm:spPr/>
    </dgm:pt>
    <dgm:pt modelId="{D01820D1-D3A8-4BB2-85C8-517DB757743F}" type="pres">
      <dgm:prSet presAssocID="{19D2EBE6-F017-438A-85D0-49F50D852528}" presName="quad1" presStyleLbl="node1" presStyleIdx="0" presStyleCnt="4">
        <dgm:presLayoutVars>
          <dgm:chMax val="0"/>
          <dgm:chPref val="0"/>
          <dgm:bulletEnabled val="1"/>
        </dgm:presLayoutVars>
      </dgm:prSet>
      <dgm:spPr/>
    </dgm:pt>
    <dgm:pt modelId="{8541DF93-8756-4CD1-B04B-006A7514FB4F}" type="pres">
      <dgm:prSet presAssocID="{19D2EBE6-F017-438A-85D0-49F50D852528}" presName="quad2" presStyleLbl="node1" presStyleIdx="1" presStyleCnt="4">
        <dgm:presLayoutVars>
          <dgm:chMax val="0"/>
          <dgm:chPref val="0"/>
          <dgm:bulletEnabled val="1"/>
        </dgm:presLayoutVars>
      </dgm:prSet>
      <dgm:spPr/>
    </dgm:pt>
    <dgm:pt modelId="{00637E4C-7091-4F86-8DBA-63879ABF04A8}" type="pres">
      <dgm:prSet presAssocID="{19D2EBE6-F017-438A-85D0-49F50D852528}" presName="quad3" presStyleLbl="node1" presStyleIdx="2" presStyleCnt="4">
        <dgm:presLayoutVars>
          <dgm:chMax val="0"/>
          <dgm:chPref val="0"/>
          <dgm:bulletEnabled val="1"/>
        </dgm:presLayoutVars>
      </dgm:prSet>
      <dgm:spPr/>
    </dgm:pt>
    <dgm:pt modelId="{CAFF09C7-3CB6-4EE6-8309-58F89FB6731E}" type="pres">
      <dgm:prSet presAssocID="{19D2EBE6-F017-438A-85D0-49F50D852528}" presName="quad4" presStyleLbl="node1" presStyleIdx="3" presStyleCnt="4">
        <dgm:presLayoutVars>
          <dgm:chMax val="0"/>
          <dgm:chPref val="0"/>
          <dgm:bulletEnabled val="1"/>
        </dgm:presLayoutVars>
      </dgm:prSet>
      <dgm:spPr/>
    </dgm:pt>
  </dgm:ptLst>
  <dgm:cxnLst>
    <dgm:cxn modelId="{41310B0D-BBAF-4463-90B0-A6F3D1954E9D}" type="presOf" srcId="{19D2EBE6-F017-438A-85D0-49F50D852528}" destId="{42541F3F-AB05-4995-8EF6-ABC38F1239FD}" srcOrd="0" destOrd="0" presId="urn:microsoft.com/office/officeart/2005/8/layout/matrix3"/>
    <dgm:cxn modelId="{7D2C0531-CA73-4126-8D4F-A8E560693A85}" srcId="{19D2EBE6-F017-438A-85D0-49F50D852528}" destId="{6E416C4E-5A4A-42D8-B024-E0FB5385447C}" srcOrd="2" destOrd="0" parTransId="{B76A54B3-94EA-4346-95C3-F49B9F1B604B}" sibTransId="{1D39AC94-347F-4E4F-BC85-535918B7BCD3}"/>
    <dgm:cxn modelId="{C8FEE064-531E-414A-830D-04E354741E38}" type="presOf" srcId="{0848EB41-7A5A-4216-A120-264B63FEFDDA}" destId="{CAFF09C7-3CB6-4EE6-8309-58F89FB6731E}" srcOrd="0" destOrd="0" presId="urn:microsoft.com/office/officeart/2005/8/layout/matrix3"/>
    <dgm:cxn modelId="{DC225A47-73EC-467D-9F1F-E992E6833BC8}" srcId="{19D2EBE6-F017-438A-85D0-49F50D852528}" destId="{DCC0BB71-5136-4734-B174-D1FFFFEEED6F}" srcOrd="1" destOrd="0" parTransId="{BE8AFC48-882D-4EB4-97FD-37759AB92584}" sibTransId="{BD991932-9833-4C01-9B73-43DC81C9A8A7}"/>
    <dgm:cxn modelId="{AC9DE39B-D619-4363-A3AF-83420F71CDA6}" srcId="{19D2EBE6-F017-438A-85D0-49F50D852528}" destId="{5562BDBB-FBCC-4F0A-A42E-02E37ACA1115}" srcOrd="0" destOrd="0" parTransId="{22289521-E9DB-4572-8535-C2DD12996947}" sibTransId="{2A4F27AA-920C-4AB1-B15E-B8515A946F0B}"/>
    <dgm:cxn modelId="{C83CC4BC-D313-49C0-815E-FABD7E18FCE8}" srcId="{19D2EBE6-F017-438A-85D0-49F50D852528}" destId="{0848EB41-7A5A-4216-A120-264B63FEFDDA}" srcOrd="3" destOrd="0" parTransId="{12994613-2A17-4C67-81CE-6783C6749904}" sibTransId="{571D9915-7A7D-4840-8944-069DBD27BCEB}"/>
    <dgm:cxn modelId="{9E7E2DE7-668C-4698-834B-EF7599C225EF}" type="presOf" srcId="{6E416C4E-5A4A-42D8-B024-E0FB5385447C}" destId="{00637E4C-7091-4F86-8DBA-63879ABF04A8}" srcOrd="0" destOrd="0" presId="urn:microsoft.com/office/officeart/2005/8/layout/matrix3"/>
    <dgm:cxn modelId="{72E2FBF6-AD90-43A2-B08D-70DCC933999B}" type="presOf" srcId="{DCC0BB71-5136-4734-B174-D1FFFFEEED6F}" destId="{8541DF93-8756-4CD1-B04B-006A7514FB4F}" srcOrd="0" destOrd="0" presId="urn:microsoft.com/office/officeart/2005/8/layout/matrix3"/>
    <dgm:cxn modelId="{836550FA-726E-46D4-8B87-D323A69618A2}" type="presOf" srcId="{5562BDBB-FBCC-4F0A-A42E-02E37ACA1115}" destId="{D01820D1-D3A8-4BB2-85C8-517DB757743F}" srcOrd="0" destOrd="0" presId="urn:microsoft.com/office/officeart/2005/8/layout/matrix3"/>
    <dgm:cxn modelId="{5F307D9F-FFF9-4BC7-906A-8ABD154D6905}" type="presParOf" srcId="{42541F3F-AB05-4995-8EF6-ABC38F1239FD}" destId="{B19504E7-7425-4EC9-965C-98CE90289F3D}" srcOrd="0" destOrd="0" presId="urn:microsoft.com/office/officeart/2005/8/layout/matrix3"/>
    <dgm:cxn modelId="{531D7CCC-78F9-4D62-8164-67797DEF560F}" type="presParOf" srcId="{42541F3F-AB05-4995-8EF6-ABC38F1239FD}" destId="{D01820D1-D3A8-4BB2-85C8-517DB757743F}" srcOrd="1" destOrd="0" presId="urn:microsoft.com/office/officeart/2005/8/layout/matrix3"/>
    <dgm:cxn modelId="{F07AE5C2-41A5-413B-8542-1F7CBF8EC44F}" type="presParOf" srcId="{42541F3F-AB05-4995-8EF6-ABC38F1239FD}" destId="{8541DF93-8756-4CD1-B04B-006A7514FB4F}" srcOrd="2" destOrd="0" presId="urn:microsoft.com/office/officeart/2005/8/layout/matrix3"/>
    <dgm:cxn modelId="{99EB36C2-2395-430C-B13A-0CECAD519FDD}" type="presParOf" srcId="{42541F3F-AB05-4995-8EF6-ABC38F1239FD}" destId="{00637E4C-7091-4F86-8DBA-63879ABF04A8}" srcOrd="3" destOrd="0" presId="urn:microsoft.com/office/officeart/2005/8/layout/matrix3"/>
    <dgm:cxn modelId="{5683D71A-164F-49A0-B10B-A65EDA660784}" type="presParOf" srcId="{42541F3F-AB05-4995-8EF6-ABC38F1239FD}" destId="{CAFF09C7-3CB6-4EE6-8309-58F89FB6731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A6B0BA8A-C974-4A32-BC26-238EB2E5ADB3}"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n-US"/>
        </a:p>
      </dgm:t>
    </dgm:pt>
    <dgm:pt modelId="{8C7849BD-18DF-4E43-BF39-5D9B0EECA5CA}">
      <dgm:prSet/>
      <dgm:spPr/>
      <dgm:t>
        <a:bodyPr/>
        <a:lstStyle/>
        <a:p>
          <a:r>
            <a:rPr lang="en-US" dirty="0">
              <a:latin typeface="Calibri Light" panose="020F0302020204030204" pitchFamily="34" charset="0"/>
              <a:cs typeface="Calibri Light" panose="020F0302020204030204" pitchFamily="34" charset="0"/>
            </a:rPr>
            <a:t>to obtain a member’s care plan?</a:t>
          </a:r>
        </a:p>
      </dgm:t>
    </dgm:pt>
    <dgm:pt modelId="{06C19F67-036A-4505-94CA-0DE29DC64AF7}" type="parTrans" cxnId="{A9E047BD-0370-42F4-94EC-4C2AE5812229}">
      <dgm:prSet/>
      <dgm:spPr/>
      <dgm:t>
        <a:bodyPr/>
        <a:lstStyle/>
        <a:p>
          <a:endParaRPr lang="en-US"/>
        </a:p>
      </dgm:t>
    </dgm:pt>
    <dgm:pt modelId="{F07AB98B-394C-487A-ACA9-1F1C85FFCF1E}" type="sibTrans" cxnId="{A9E047BD-0370-42F4-94EC-4C2AE5812229}">
      <dgm:prSet/>
      <dgm:spPr/>
      <dgm:t>
        <a:bodyPr/>
        <a:lstStyle/>
        <a:p>
          <a:endParaRPr lang="en-US"/>
        </a:p>
      </dgm:t>
    </dgm:pt>
    <dgm:pt modelId="{D91E71E7-BE6F-4945-AC1B-96F400151B85}">
      <dgm:prSet/>
      <dgm:spPr/>
      <dgm:t>
        <a:bodyPr/>
        <a:lstStyle/>
        <a:p>
          <a:r>
            <a:rPr lang="en-US" dirty="0">
              <a:latin typeface="Calibri Light" panose="020F0302020204030204" pitchFamily="34" charset="0"/>
              <a:cs typeface="Calibri Light" panose="020F0302020204030204" pitchFamily="34" charset="0"/>
            </a:rPr>
            <a:t>to refer a patient for additional services?</a:t>
          </a:r>
        </a:p>
      </dgm:t>
    </dgm:pt>
    <dgm:pt modelId="{D9BF148B-0C44-4D68-94E9-2D03665C824B}" type="parTrans" cxnId="{EBD16EA7-09A4-4718-BE65-0AFBED926385}">
      <dgm:prSet/>
      <dgm:spPr/>
      <dgm:t>
        <a:bodyPr/>
        <a:lstStyle/>
        <a:p>
          <a:endParaRPr lang="en-US"/>
        </a:p>
      </dgm:t>
    </dgm:pt>
    <dgm:pt modelId="{CD93F7F5-0171-46A7-A155-B82C68084254}" type="sibTrans" cxnId="{EBD16EA7-09A4-4718-BE65-0AFBED926385}">
      <dgm:prSet/>
      <dgm:spPr/>
      <dgm:t>
        <a:bodyPr/>
        <a:lstStyle/>
        <a:p>
          <a:endParaRPr lang="en-US"/>
        </a:p>
      </dgm:t>
    </dgm:pt>
    <dgm:pt modelId="{19E97EEF-00E5-4024-8E56-15B7DAC6683F}">
      <dgm:prSet/>
      <dgm:spPr/>
      <dgm:t>
        <a:bodyPr/>
        <a:lstStyle/>
        <a:p>
          <a:r>
            <a:rPr lang="en-US" dirty="0">
              <a:latin typeface="Calibri Light" panose="020F0302020204030204" pitchFamily="34" charset="0"/>
              <a:cs typeface="Calibri Light" panose="020F0302020204030204" pitchFamily="34" charset="0"/>
            </a:rPr>
            <a:t>to request an interdisciplinary care team meeting for a member?</a:t>
          </a:r>
        </a:p>
      </dgm:t>
    </dgm:pt>
    <dgm:pt modelId="{5101137D-F874-4E40-89C5-3D0DADDD5BC1}" type="parTrans" cxnId="{F92645E5-BB97-4D26-B4AC-94825D57F537}">
      <dgm:prSet/>
      <dgm:spPr/>
      <dgm:t>
        <a:bodyPr/>
        <a:lstStyle/>
        <a:p>
          <a:endParaRPr lang="en-US"/>
        </a:p>
      </dgm:t>
    </dgm:pt>
    <dgm:pt modelId="{D20E09AB-46D9-460E-A1D6-26DBC805856A}" type="sibTrans" cxnId="{F92645E5-BB97-4D26-B4AC-94825D57F537}">
      <dgm:prSet/>
      <dgm:spPr/>
      <dgm:t>
        <a:bodyPr/>
        <a:lstStyle/>
        <a:p>
          <a:endParaRPr lang="en-US"/>
        </a:p>
      </dgm:t>
    </dgm:pt>
    <dgm:pt modelId="{DE8C412C-79D2-4B2B-8F8A-D4F340CDB635}">
      <dgm:prSet/>
      <dgm:spPr/>
      <dgm:t>
        <a:bodyPr/>
        <a:lstStyle/>
        <a:p>
          <a:r>
            <a:rPr lang="en-US" dirty="0">
              <a:latin typeface="Calibri Light" panose="020F0302020204030204" pitchFamily="34" charset="0"/>
              <a:cs typeface="Calibri Light" panose="020F0302020204030204" pitchFamily="34" charset="0"/>
            </a:rPr>
            <a:t>to obtain additional information about the Ultimate SNP Model of Care?</a:t>
          </a:r>
        </a:p>
      </dgm:t>
    </dgm:pt>
    <dgm:pt modelId="{9C69F1BA-A2C3-42B0-8D4D-57AC5AC092AC}" type="parTrans" cxnId="{E3855B95-4840-481E-9331-F753BF38D817}">
      <dgm:prSet/>
      <dgm:spPr/>
      <dgm:t>
        <a:bodyPr/>
        <a:lstStyle/>
        <a:p>
          <a:endParaRPr lang="en-US"/>
        </a:p>
      </dgm:t>
    </dgm:pt>
    <dgm:pt modelId="{A3414883-1A69-4882-B01E-991222DA592E}" type="sibTrans" cxnId="{E3855B95-4840-481E-9331-F753BF38D817}">
      <dgm:prSet/>
      <dgm:spPr/>
      <dgm:t>
        <a:bodyPr/>
        <a:lstStyle/>
        <a:p>
          <a:endParaRPr lang="en-US"/>
        </a:p>
      </dgm:t>
    </dgm:pt>
    <dgm:pt modelId="{9B46E8C3-016F-4EC8-ABB9-8C9592EA839B}">
      <dgm:prSet/>
      <dgm:spPr/>
      <dgm:t>
        <a:bodyPr/>
        <a:lstStyle/>
        <a:p>
          <a:r>
            <a:rPr lang="en-US" dirty="0"/>
            <a:t>Need to reach Ultimate Health Plans:</a:t>
          </a:r>
        </a:p>
      </dgm:t>
    </dgm:pt>
    <dgm:pt modelId="{C33B59CD-F3D1-4F6B-9A68-3EA37D424288}" type="parTrans" cxnId="{32B695FA-AADA-483E-AE92-51C924351A65}">
      <dgm:prSet/>
      <dgm:spPr/>
      <dgm:t>
        <a:bodyPr/>
        <a:lstStyle/>
        <a:p>
          <a:endParaRPr lang="en-US"/>
        </a:p>
      </dgm:t>
    </dgm:pt>
    <dgm:pt modelId="{78C3330A-E039-4C1D-9902-D614148B0AFC}" type="sibTrans" cxnId="{32B695FA-AADA-483E-AE92-51C924351A65}">
      <dgm:prSet/>
      <dgm:spPr/>
      <dgm:t>
        <a:bodyPr/>
        <a:lstStyle/>
        <a:p>
          <a:endParaRPr lang="en-US"/>
        </a:p>
      </dgm:t>
    </dgm:pt>
    <dgm:pt modelId="{ED46D829-8A15-477A-B26A-B08530D1E56A}">
      <dgm:prSet/>
      <dgm:spPr/>
      <dgm:t>
        <a:bodyPr/>
        <a:lstStyle/>
        <a:p>
          <a:r>
            <a:rPr lang="en-US" dirty="0"/>
            <a:t>By Phone or Fax:</a:t>
          </a:r>
        </a:p>
      </dgm:t>
    </dgm:pt>
    <dgm:pt modelId="{AF4BA9EA-ABB5-4435-9506-BAF314807108}" type="parTrans" cxnId="{6EBC175A-67D0-4E36-9D11-0ED65AE9F9D7}">
      <dgm:prSet/>
      <dgm:spPr/>
      <dgm:t>
        <a:bodyPr/>
        <a:lstStyle/>
        <a:p>
          <a:endParaRPr lang="en-US"/>
        </a:p>
      </dgm:t>
    </dgm:pt>
    <dgm:pt modelId="{0B436E4E-360E-4C47-A1D3-42CA362BD833}" type="sibTrans" cxnId="{6EBC175A-67D0-4E36-9D11-0ED65AE9F9D7}">
      <dgm:prSet/>
      <dgm:spPr/>
      <dgm:t>
        <a:bodyPr/>
        <a:lstStyle/>
        <a:p>
          <a:endParaRPr lang="en-US"/>
        </a:p>
      </dgm:t>
    </dgm:pt>
    <dgm:pt modelId="{019602BA-1C44-4510-B2D6-157295000A74}">
      <dgm:prSet/>
      <dgm:spPr/>
      <dgm:t>
        <a:bodyPr/>
        <a:lstStyle/>
        <a:p>
          <a:r>
            <a:rPr lang="en-US" dirty="0">
              <a:latin typeface="Calibri Light" panose="020F0302020204030204" pitchFamily="34" charset="0"/>
              <a:cs typeface="Calibri Light" panose="020F0302020204030204" pitchFamily="34" charset="0"/>
            </a:rPr>
            <a:t>Member Services		(888) 657-4170 (TTY 711)</a:t>
          </a:r>
        </a:p>
      </dgm:t>
    </dgm:pt>
    <dgm:pt modelId="{3EBDE58F-4669-4A0A-8D53-CCFBC9D22B0E}" type="parTrans" cxnId="{F61BA91D-DCC1-45AC-B3FA-F18F9F9D28F9}">
      <dgm:prSet/>
      <dgm:spPr/>
      <dgm:t>
        <a:bodyPr/>
        <a:lstStyle/>
        <a:p>
          <a:endParaRPr lang="en-US"/>
        </a:p>
      </dgm:t>
    </dgm:pt>
    <dgm:pt modelId="{70ACAA93-0FD8-450C-B95A-FA7A5CECF48E}" type="sibTrans" cxnId="{F61BA91D-DCC1-45AC-B3FA-F18F9F9D28F9}">
      <dgm:prSet/>
      <dgm:spPr/>
      <dgm:t>
        <a:bodyPr/>
        <a:lstStyle/>
        <a:p>
          <a:endParaRPr lang="en-US"/>
        </a:p>
      </dgm:t>
    </dgm:pt>
    <dgm:pt modelId="{E0865E12-E69D-4D06-897A-D51BE155DAAC}">
      <dgm:prSet/>
      <dgm:spPr/>
      <dgm:t>
        <a:bodyPr/>
        <a:lstStyle/>
        <a:p>
          <a:r>
            <a:rPr lang="en-US" dirty="0">
              <a:latin typeface="Calibri Light" panose="020F0302020204030204" pitchFamily="34" charset="0"/>
              <a:cs typeface="Calibri Light" panose="020F0302020204030204" pitchFamily="34" charset="0"/>
            </a:rPr>
            <a:t>Provider Services		(888) 657-4171</a:t>
          </a:r>
        </a:p>
      </dgm:t>
    </dgm:pt>
    <dgm:pt modelId="{005477F5-6986-48C0-B6C7-4CAC2C6DBED5}" type="parTrans" cxnId="{EE83EF59-3C7C-471C-8B26-0573001AFA23}">
      <dgm:prSet/>
      <dgm:spPr/>
      <dgm:t>
        <a:bodyPr/>
        <a:lstStyle/>
        <a:p>
          <a:endParaRPr lang="en-US"/>
        </a:p>
      </dgm:t>
    </dgm:pt>
    <dgm:pt modelId="{FE53F6F2-60F1-401F-B05F-763EF9182498}" type="sibTrans" cxnId="{EE83EF59-3C7C-471C-8B26-0573001AFA23}">
      <dgm:prSet/>
      <dgm:spPr/>
      <dgm:t>
        <a:bodyPr/>
        <a:lstStyle/>
        <a:p>
          <a:endParaRPr lang="en-US"/>
        </a:p>
      </dgm:t>
    </dgm:pt>
    <dgm:pt modelId="{F2F40304-BB71-4F50-9329-67522F225B67}">
      <dgm:prSet/>
      <dgm:spPr/>
      <dgm:t>
        <a:bodyPr/>
        <a:lstStyle/>
        <a:p>
          <a:r>
            <a:rPr lang="en-US" dirty="0">
              <a:latin typeface="Calibri Light" panose="020F0302020204030204" pitchFamily="34" charset="0"/>
              <a:cs typeface="Calibri Light" panose="020F0302020204030204" pitchFamily="34" charset="0"/>
            </a:rPr>
            <a:t>Provider Relations		(352) 515-5963</a:t>
          </a:r>
        </a:p>
      </dgm:t>
    </dgm:pt>
    <dgm:pt modelId="{734118D0-0E82-4155-A25F-70279ADE7CB7}" type="parTrans" cxnId="{7D6A4948-7E05-446F-BA16-4B82B6347E5E}">
      <dgm:prSet/>
      <dgm:spPr/>
      <dgm:t>
        <a:bodyPr/>
        <a:lstStyle/>
        <a:p>
          <a:endParaRPr lang="en-US"/>
        </a:p>
      </dgm:t>
    </dgm:pt>
    <dgm:pt modelId="{E3E6DAD7-16F2-40B0-9815-8F65936B81CB}" type="sibTrans" cxnId="{7D6A4948-7E05-446F-BA16-4B82B6347E5E}">
      <dgm:prSet/>
      <dgm:spPr/>
      <dgm:t>
        <a:bodyPr/>
        <a:lstStyle/>
        <a:p>
          <a:endParaRPr lang="en-US"/>
        </a:p>
      </dgm:t>
    </dgm:pt>
    <dgm:pt modelId="{A2A88310-6769-45E6-BE07-5B118B6522ED}">
      <dgm:prSet/>
      <dgm:spPr/>
      <dgm:t>
        <a:bodyPr/>
        <a:lstStyle/>
        <a:p>
          <a:r>
            <a:rPr lang="en-US" dirty="0">
              <a:latin typeface="Calibri Light" panose="020F0302020204030204" pitchFamily="34" charset="0"/>
              <a:cs typeface="Calibri Light" panose="020F0302020204030204" pitchFamily="34" charset="0"/>
            </a:rPr>
            <a:t>Provider Relations Fax		(352) 515-5976</a:t>
          </a:r>
        </a:p>
      </dgm:t>
    </dgm:pt>
    <dgm:pt modelId="{581FCA6F-0553-4239-803C-6BEE3C766A22}" type="parTrans" cxnId="{ADE035E0-1BC1-40F7-B003-6F6C135CE1E9}">
      <dgm:prSet/>
      <dgm:spPr/>
      <dgm:t>
        <a:bodyPr/>
        <a:lstStyle/>
        <a:p>
          <a:endParaRPr lang="en-US"/>
        </a:p>
      </dgm:t>
    </dgm:pt>
    <dgm:pt modelId="{C1F71E8C-A781-4130-B578-A28CAB7A53B2}" type="sibTrans" cxnId="{ADE035E0-1BC1-40F7-B003-6F6C135CE1E9}">
      <dgm:prSet/>
      <dgm:spPr/>
      <dgm:t>
        <a:bodyPr/>
        <a:lstStyle/>
        <a:p>
          <a:endParaRPr lang="en-US"/>
        </a:p>
      </dgm:t>
    </dgm:pt>
    <dgm:pt modelId="{06C68F77-C482-4087-8AFC-4D97E01F77F1}">
      <dgm:prSet/>
      <dgm:spPr/>
      <dgm:t>
        <a:bodyPr/>
        <a:lstStyle/>
        <a:p>
          <a:r>
            <a:rPr lang="en-US" dirty="0">
              <a:latin typeface="Calibri Light" panose="020F0302020204030204" pitchFamily="34" charset="0"/>
              <a:cs typeface="Calibri Light" panose="020F0302020204030204" pitchFamily="34" charset="0"/>
            </a:rPr>
            <a:t>Care Management Team	(866) 967-3430</a:t>
          </a:r>
        </a:p>
      </dgm:t>
    </dgm:pt>
    <dgm:pt modelId="{A40D70BA-0186-4AC0-86AF-52F5F7D6A73B}" type="parTrans" cxnId="{E10A32A7-8169-4A82-9E62-1DA41FCFC305}">
      <dgm:prSet/>
      <dgm:spPr/>
      <dgm:t>
        <a:bodyPr/>
        <a:lstStyle/>
        <a:p>
          <a:endParaRPr lang="en-US"/>
        </a:p>
      </dgm:t>
    </dgm:pt>
    <dgm:pt modelId="{06D6C8A1-1EA6-4AC4-8BE0-2ADE1D512B6D}" type="sibTrans" cxnId="{E10A32A7-8169-4A82-9E62-1DA41FCFC305}">
      <dgm:prSet/>
      <dgm:spPr/>
      <dgm:t>
        <a:bodyPr/>
        <a:lstStyle/>
        <a:p>
          <a:endParaRPr lang="en-US"/>
        </a:p>
      </dgm:t>
    </dgm:pt>
    <dgm:pt modelId="{716FB463-7038-4914-AE8D-5924C4B153B0}">
      <dgm:prSet/>
      <dgm:spPr/>
      <dgm:t>
        <a:bodyPr/>
        <a:lstStyle/>
        <a:p>
          <a:r>
            <a:rPr lang="en-US" dirty="0"/>
            <a:t>By Email:</a:t>
          </a:r>
        </a:p>
      </dgm:t>
    </dgm:pt>
    <dgm:pt modelId="{FD6387DC-DC07-4DE1-A7A1-6373C477F2EF}" type="parTrans" cxnId="{3DAB0662-B970-41F6-8798-8D9276268D40}">
      <dgm:prSet/>
      <dgm:spPr/>
      <dgm:t>
        <a:bodyPr/>
        <a:lstStyle/>
        <a:p>
          <a:endParaRPr lang="en-US"/>
        </a:p>
      </dgm:t>
    </dgm:pt>
    <dgm:pt modelId="{4AC1D2B1-49E0-40AD-95FD-05FF5F1EBC7D}" type="sibTrans" cxnId="{3DAB0662-B970-41F6-8798-8D9276268D40}">
      <dgm:prSet/>
      <dgm:spPr/>
      <dgm:t>
        <a:bodyPr/>
        <a:lstStyle/>
        <a:p>
          <a:endParaRPr lang="en-US"/>
        </a:p>
      </dgm:t>
    </dgm:pt>
    <dgm:pt modelId="{F212D008-0188-47A2-8BEE-6EE32BB5A885}">
      <dgm:prSet/>
      <dgm:spPr/>
      <dgm:t>
        <a:bodyPr/>
        <a:lstStyle/>
        <a:p>
          <a:r>
            <a:rPr lang="en-US" dirty="0">
              <a:latin typeface="Calibri Light" panose="020F0302020204030204" pitchFamily="34" charset="0"/>
              <a:cs typeface="Calibri Light" panose="020F0302020204030204" pitchFamily="34" charset="0"/>
            </a:rPr>
            <a:t>caremanagement@ulthp.com</a:t>
          </a:r>
        </a:p>
      </dgm:t>
    </dgm:pt>
    <dgm:pt modelId="{E88D88EA-BFFD-4128-9B0D-FF01FC645E8A}" type="parTrans" cxnId="{BBE64B72-B8D2-4F1C-82B0-A2DB32F74898}">
      <dgm:prSet/>
      <dgm:spPr/>
      <dgm:t>
        <a:bodyPr/>
        <a:lstStyle/>
        <a:p>
          <a:endParaRPr lang="en-US"/>
        </a:p>
      </dgm:t>
    </dgm:pt>
    <dgm:pt modelId="{B9C60E12-737F-42AA-8F25-D7C1849EECF2}" type="sibTrans" cxnId="{BBE64B72-B8D2-4F1C-82B0-A2DB32F74898}">
      <dgm:prSet/>
      <dgm:spPr/>
      <dgm:t>
        <a:bodyPr/>
        <a:lstStyle/>
        <a:p>
          <a:endParaRPr lang="en-US"/>
        </a:p>
      </dgm:t>
    </dgm:pt>
    <dgm:pt modelId="{4D511358-D724-4AEA-951A-8BA499528351}">
      <dgm:prSet/>
      <dgm:spPr/>
      <dgm:t>
        <a:bodyPr/>
        <a:lstStyle/>
        <a:p>
          <a:r>
            <a:rPr lang="en-US" dirty="0"/>
            <a:t>By Provider Portal:</a:t>
          </a:r>
        </a:p>
      </dgm:t>
    </dgm:pt>
    <dgm:pt modelId="{37864FDF-BDB0-4754-8665-8300254A61A2}" type="parTrans" cxnId="{E3008A9D-5E1A-4549-B66E-13E4953FA36F}">
      <dgm:prSet/>
      <dgm:spPr/>
      <dgm:t>
        <a:bodyPr/>
        <a:lstStyle/>
        <a:p>
          <a:endParaRPr lang="en-US"/>
        </a:p>
      </dgm:t>
    </dgm:pt>
    <dgm:pt modelId="{12BCA176-9B38-46A4-8EF4-0D05D1FC2FD8}" type="sibTrans" cxnId="{E3008A9D-5E1A-4549-B66E-13E4953FA36F}">
      <dgm:prSet/>
      <dgm:spPr/>
      <dgm:t>
        <a:bodyPr/>
        <a:lstStyle/>
        <a:p>
          <a:endParaRPr lang="en-US"/>
        </a:p>
      </dgm:t>
    </dgm:pt>
    <dgm:pt modelId="{DA98BE71-4CE4-4253-840C-DBB9DA4551F6}">
      <dgm:prSet/>
      <dgm:spPr/>
      <dgm:t>
        <a:bodyPr/>
        <a:lstStyle/>
        <a:p>
          <a:r>
            <a:rPr lang="en-US" u="sng" dirty="0">
              <a:solidFill>
                <a:srgbClr val="0070C0"/>
              </a:solidFill>
              <a:latin typeface="Calibri Light" panose="020F0302020204030204" pitchFamily="34" charset="0"/>
              <a:cs typeface="Calibri Light" panose="020F0302020204030204" pitchFamily="34" charset="0"/>
            </a:rPr>
            <a:t>http://providerportal.uhp.health</a:t>
          </a:r>
          <a:endParaRPr lang="en-US" dirty="0">
            <a:latin typeface="Calibri Light" panose="020F0302020204030204" pitchFamily="34" charset="0"/>
            <a:cs typeface="Calibri Light" panose="020F0302020204030204" pitchFamily="34" charset="0"/>
          </a:endParaRPr>
        </a:p>
      </dgm:t>
    </dgm:pt>
    <dgm:pt modelId="{B5846E02-FDB2-4FA5-8B9D-5D17EED20D83}" type="parTrans" cxnId="{3E938815-B39F-45FF-B67F-3BC0EC4F04F7}">
      <dgm:prSet/>
      <dgm:spPr/>
      <dgm:t>
        <a:bodyPr/>
        <a:lstStyle/>
        <a:p>
          <a:endParaRPr lang="en-US"/>
        </a:p>
      </dgm:t>
    </dgm:pt>
    <dgm:pt modelId="{B00AC1E4-64B4-419D-B056-107CB0925EF6}" type="sibTrans" cxnId="{3E938815-B39F-45FF-B67F-3BC0EC4F04F7}">
      <dgm:prSet/>
      <dgm:spPr/>
      <dgm:t>
        <a:bodyPr/>
        <a:lstStyle/>
        <a:p>
          <a:endParaRPr lang="en-US"/>
        </a:p>
      </dgm:t>
    </dgm:pt>
    <dgm:pt modelId="{80533CA8-6C26-449B-BAE5-A4446B947A29}" type="pres">
      <dgm:prSet presAssocID="{A6B0BA8A-C974-4A32-BC26-238EB2E5ADB3}" presName="linear" presStyleCnt="0">
        <dgm:presLayoutVars>
          <dgm:animLvl val="lvl"/>
          <dgm:resizeHandles val="exact"/>
        </dgm:presLayoutVars>
      </dgm:prSet>
      <dgm:spPr/>
    </dgm:pt>
    <dgm:pt modelId="{B4CDE0CC-3483-4508-96A2-212EC9B54424}" type="pres">
      <dgm:prSet presAssocID="{9B46E8C3-016F-4EC8-ABB9-8C9592EA839B}" presName="parentText" presStyleLbl="node1" presStyleIdx="0" presStyleCnt="4">
        <dgm:presLayoutVars>
          <dgm:chMax val="0"/>
          <dgm:bulletEnabled val="1"/>
        </dgm:presLayoutVars>
      </dgm:prSet>
      <dgm:spPr/>
    </dgm:pt>
    <dgm:pt modelId="{6C7A1794-2C37-4F92-9A74-B367599B9907}" type="pres">
      <dgm:prSet presAssocID="{9B46E8C3-016F-4EC8-ABB9-8C9592EA839B}" presName="childText" presStyleLbl="revTx" presStyleIdx="0" presStyleCnt="4">
        <dgm:presLayoutVars>
          <dgm:bulletEnabled val="1"/>
        </dgm:presLayoutVars>
      </dgm:prSet>
      <dgm:spPr/>
    </dgm:pt>
    <dgm:pt modelId="{0728C583-738D-48C9-9036-CA46ABC608D4}" type="pres">
      <dgm:prSet presAssocID="{ED46D829-8A15-477A-B26A-B08530D1E56A}" presName="parentText" presStyleLbl="node1" presStyleIdx="1" presStyleCnt="4">
        <dgm:presLayoutVars>
          <dgm:chMax val="0"/>
          <dgm:bulletEnabled val="1"/>
        </dgm:presLayoutVars>
      </dgm:prSet>
      <dgm:spPr/>
    </dgm:pt>
    <dgm:pt modelId="{88DE733E-36E7-40B0-BE1E-8346D7AB7202}" type="pres">
      <dgm:prSet presAssocID="{ED46D829-8A15-477A-B26A-B08530D1E56A}" presName="childText" presStyleLbl="revTx" presStyleIdx="1" presStyleCnt="4">
        <dgm:presLayoutVars>
          <dgm:bulletEnabled val="1"/>
        </dgm:presLayoutVars>
      </dgm:prSet>
      <dgm:spPr/>
    </dgm:pt>
    <dgm:pt modelId="{AC6E164E-025A-47EF-915F-3152B5B800DE}" type="pres">
      <dgm:prSet presAssocID="{716FB463-7038-4914-AE8D-5924C4B153B0}" presName="parentText" presStyleLbl="node1" presStyleIdx="2" presStyleCnt="4">
        <dgm:presLayoutVars>
          <dgm:chMax val="0"/>
          <dgm:bulletEnabled val="1"/>
        </dgm:presLayoutVars>
      </dgm:prSet>
      <dgm:spPr/>
    </dgm:pt>
    <dgm:pt modelId="{725AC121-A08B-44EB-8F98-F41C1B733802}" type="pres">
      <dgm:prSet presAssocID="{716FB463-7038-4914-AE8D-5924C4B153B0}" presName="childText" presStyleLbl="revTx" presStyleIdx="2" presStyleCnt="4">
        <dgm:presLayoutVars>
          <dgm:bulletEnabled val="1"/>
        </dgm:presLayoutVars>
      </dgm:prSet>
      <dgm:spPr/>
    </dgm:pt>
    <dgm:pt modelId="{7FA1FA90-3E4B-453C-AE05-00491DB0EB01}" type="pres">
      <dgm:prSet presAssocID="{4D511358-D724-4AEA-951A-8BA499528351}" presName="parentText" presStyleLbl="node1" presStyleIdx="3" presStyleCnt="4">
        <dgm:presLayoutVars>
          <dgm:chMax val="0"/>
          <dgm:bulletEnabled val="1"/>
        </dgm:presLayoutVars>
      </dgm:prSet>
      <dgm:spPr/>
    </dgm:pt>
    <dgm:pt modelId="{CE78C256-AA7E-4728-83A0-E4BF1E8998A3}" type="pres">
      <dgm:prSet presAssocID="{4D511358-D724-4AEA-951A-8BA499528351}" presName="childText" presStyleLbl="revTx" presStyleIdx="3" presStyleCnt="4">
        <dgm:presLayoutVars>
          <dgm:bulletEnabled val="1"/>
        </dgm:presLayoutVars>
      </dgm:prSet>
      <dgm:spPr/>
    </dgm:pt>
  </dgm:ptLst>
  <dgm:cxnLst>
    <dgm:cxn modelId="{22840504-2889-48D8-A0B9-162AC4A7CCC8}" type="presOf" srcId="{DE8C412C-79D2-4B2B-8F8A-D4F340CDB635}" destId="{6C7A1794-2C37-4F92-9A74-B367599B9907}" srcOrd="0" destOrd="3" presId="urn:microsoft.com/office/officeart/2005/8/layout/vList2"/>
    <dgm:cxn modelId="{83AFEF06-372F-4DBF-91E2-A2ED9C25BFE8}" type="presOf" srcId="{DA98BE71-4CE4-4253-840C-DBB9DA4551F6}" destId="{CE78C256-AA7E-4728-83A0-E4BF1E8998A3}" srcOrd="0" destOrd="0" presId="urn:microsoft.com/office/officeart/2005/8/layout/vList2"/>
    <dgm:cxn modelId="{CC535512-232C-4D37-A44A-41B9F057966F}" type="presOf" srcId="{A2A88310-6769-45E6-BE07-5B118B6522ED}" destId="{88DE733E-36E7-40B0-BE1E-8346D7AB7202}" srcOrd="0" destOrd="3" presId="urn:microsoft.com/office/officeart/2005/8/layout/vList2"/>
    <dgm:cxn modelId="{3E938815-B39F-45FF-B67F-3BC0EC4F04F7}" srcId="{4D511358-D724-4AEA-951A-8BA499528351}" destId="{DA98BE71-4CE4-4253-840C-DBB9DA4551F6}" srcOrd="0" destOrd="0" parTransId="{B5846E02-FDB2-4FA5-8B9D-5D17EED20D83}" sibTransId="{B00AC1E4-64B4-419D-B056-107CB0925EF6}"/>
    <dgm:cxn modelId="{E104771B-DAAE-4D1C-AAA8-80962390E002}" type="presOf" srcId="{D91E71E7-BE6F-4945-AC1B-96F400151B85}" destId="{6C7A1794-2C37-4F92-9A74-B367599B9907}" srcOrd="0" destOrd="1" presId="urn:microsoft.com/office/officeart/2005/8/layout/vList2"/>
    <dgm:cxn modelId="{F61BA91D-DCC1-45AC-B3FA-F18F9F9D28F9}" srcId="{ED46D829-8A15-477A-B26A-B08530D1E56A}" destId="{019602BA-1C44-4510-B2D6-157295000A74}" srcOrd="0" destOrd="0" parTransId="{3EBDE58F-4669-4A0A-8D53-CCFBC9D22B0E}" sibTransId="{70ACAA93-0FD8-450C-B95A-FA7A5CECF48E}"/>
    <dgm:cxn modelId="{04B0361E-F339-407D-8D57-5DFA4E937FF8}" type="presOf" srcId="{8C7849BD-18DF-4E43-BF39-5D9B0EECA5CA}" destId="{6C7A1794-2C37-4F92-9A74-B367599B9907}" srcOrd="0" destOrd="0" presId="urn:microsoft.com/office/officeart/2005/8/layout/vList2"/>
    <dgm:cxn modelId="{76EC0228-E2FC-4507-9D46-22BFB0FDEEEF}" type="presOf" srcId="{E0865E12-E69D-4D06-897A-D51BE155DAAC}" destId="{88DE733E-36E7-40B0-BE1E-8346D7AB7202}" srcOrd="0" destOrd="1" presId="urn:microsoft.com/office/officeart/2005/8/layout/vList2"/>
    <dgm:cxn modelId="{26B8D534-0162-47A4-93DB-7A6CA680FA86}" type="presOf" srcId="{4D511358-D724-4AEA-951A-8BA499528351}" destId="{7FA1FA90-3E4B-453C-AE05-00491DB0EB01}" srcOrd="0" destOrd="0" presId="urn:microsoft.com/office/officeart/2005/8/layout/vList2"/>
    <dgm:cxn modelId="{B1093E36-0A19-4E31-B0AF-BFF9A63D6239}" type="presOf" srcId="{19E97EEF-00E5-4024-8E56-15B7DAC6683F}" destId="{6C7A1794-2C37-4F92-9A74-B367599B9907}" srcOrd="0" destOrd="2" presId="urn:microsoft.com/office/officeart/2005/8/layout/vList2"/>
    <dgm:cxn modelId="{E58EF936-7329-4B6C-81FE-56B28744C6AA}" type="presOf" srcId="{716FB463-7038-4914-AE8D-5924C4B153B0}" destId="{AC6E164E-025A-47EF-915F-3152B5B800DE}" srcOrd="0" destOrd="0" presId="urn:microsoft.com/office/officeart/2005/8/layout/vList2"/>
    <dgm:cxn modelId="{2AD63B37-DCED-475A-B775-99A74F13C549}" type="presOf" srcId="{019602BA-1C44-4510-B2D6-157295000A74}" destId="{88DE733E-36E7-40B0-BE1E-8346D7AB7202}" srcOrd="0" destOrd="0" presId="urn:microsoft.com/office/officeart/2005/8/layout/vList2"/>
    <dgm:cxn modelId="{1B66D538-A142-47F7-A6F2-FAD81807B98D}" type="presOf" srcId="{06C68F77-C482-4087-8AFC-4D97E01F77F1}" destId="{88DE733E-36E7-40B0-BE1E-8346D7AB7202}" srcOrd="0" destOrd="4" presId="urn:microsoft.com/office/officeart/2005/8/layout/vList2"/>
    <dgm:cxn modelId="{3DAB0662-B970-41F6-8798-8D9276268D40}" srcId="{A6B0BA8A-C974-4A32-BC26-238EB2E5ADB3}" destId="{716FB463-7038-4914-AE8D-5924C4B153B0}" srcOrd="2" destOrd="0" parTransId="{FD6387DC-DC07-4DE1-A7A1-6373C477F2EF}" sibTransId="{4AC1D2B1-49E0-40AD-95FD-05FF5F1EBC7D}"/>
    <dgm:cxn modelId="{7D6A4948-7E05-446F-BA16-4B82B6347E5E}" srcId="{ED46D829-8A15-477A-B26A-B08530D1E56A}" destId="{F2F40304-BB71-4F50-9329-67522F225B67}" srcOrd="2" destOrd="0" parTransId="{734118D0-0E82-4155-A25F-70279ADE7CB7}" sibTransId="{E3E6DAD7-16F2-40B0-9815-8F65936B81CB}"/>
    <dgm:cxn modelId="{BBE64B72-B8D2-4F1C-82B0-A2DB32F74898}" srcId="{716FB463-7038-4914-AE8D-5924C4B153B0}" destId="{F212D008-0188-47A2-8BEE-6EE32BB5A885}" srcOrd="0" destOrd="0" parTransId="{E88D88EA-BFFD-4128-9B0D-FF01FC645E8A}" sibTransId="{B9C60E12-737F-42AA-8F25-D7C1849EECF2}"/>
    <dgm:cxn modelId="{E7EAD473-9FB8-42AE-9608-64E2057C61DE}" type="presOf" srcId="{A6B0BA8A-C974-4A32-BC26-238EB2E5ADB3}" destId="{80533CA8-6C26-449B-BAE5-A4446B947A29}" srcOrd="0" destOrd="0" presId="urn:microsoft.com/office/officeart/2005/8/layout/vList2"/>
    <dgm:cxn modelId="{EE83EF59-3C7C-471C-8B26-0573001AFA23}" srcId="{ED46D829-8A15-477A-B26A-B08530D1E56A}" destId="{E0865E12-E69D-4D06-897A-D51BE155DAAC}" srcOrd="1" destOrd="0" parTransId="{005477F5-6986-48C0-B6C7-4CAC2C6DBED5}" sibTransId="{FE53F6F2-60F1-401F-B05F-763EF9182498}"/>
    <dgm:cxn modelId="{6EBC175A-67D0-4E36-9D11-0ED65AE9F9D7}" srcId="{A6B0BA8A-C974-4A32-BC26-238EB2E5ADB3}" destId="{ED46D829-8A15-477A-B26A-B08530D1E56A}" srcOrd="1" destOrd="0" parTransId="{AF4BA9EA-ABB5-4435-9506-BAF314807108}" sibTransId="{0B436E4E-360E-4C47-A1D3-42CA362BD833}"/>
    <dgm:cxn modelId="{9EDB938B-9059-4D1C-9E62-C4054E23AD50}" type="presOf" srcId="{ED46D829-8A15-477A-B26A-B08530D1E56A}" destId="{0728C583-738D-48C9-9036-CA46ABC608D4}" srcOrd="0" destOrd="0" presId="urn:microsoft.com/office/officeart/2005/8/layout/vList2"/>
    <dgm:cxn modelId="{E3855B95-4840-481E-9331-F753BF38D817}" srcId="{9B46E8C3-016F-4EC8-ABB9-8C9592EA839B}" destId="{DE8C412C-79D2-4B2B-8F8A-D4F340CDB635}" srcOrd="3" destOrd="0" parTransId="{9C69F1BA-A2C3-42B0-8D4D-57AC5AC092AC}" sibTransId="{A3414883-1A69-4882-B01E-991222DA592E}"/>
    <dgm:cxn modelId="{E3008A9D-5E1A-4549-B66E-13E4953FA36F}" srcId="{A6B0BA8A-C974-4A32-BC26-238EB2E5ADB3}" destId="{4D511358-D724-4AEA-951A-8BA499528351}" srcOrd="3" destOrd="0" parTransId="{37864FDF-BDB0-4754-8665-8300254A61A2}" sibTransId="{12BCA176-9B38-46A4-8EF4-0D05D1FC2FD8}"/>
    <dgm:cxn modelId="{188170A0-B4BF-4BBD-B5A9-1AF973C2E271}" type="presOf" srcId="{F2F40304-BB71-4F50-9329-67522F225B67}" destId="{88DE733E-36E7-40B0-BE1E-8346D7AB7202}" srcOrd="0" destOrd="2" presId="urn:microsoft.com/office/officeart/2005/8/layout/vList2"/>
    <dgm:cxn modelId="{E10A32A7-8169-4A82-9E62-1DA41FCFC305}" srcId="{ED46D829-8A15-477A-B26A-B08530D1E56A}" destId="{06C68F77-C482-4087-8AFC-4D97E01F77F1}" srcOrd="4" destOrd="0" parTransId="{A40D70BA-0186-4AC0-86AF-52F5F7D6A73B}" sibTransId="{06D6C8A1-1EA6-4AC4-8BE0-2ADE1D512B6D}"/>
    <dgm:cxn modelId="{EBD16EA7-09A4-4718-BE65-0AFBED926385}" srcId="{9B46E8C3-016F-4EC8-ABB9-8C9592EA839B}" destId="{D91E71E7-BE6F-4945-AC1B-96F400151B85}" srcOrd="1" destOrd="0" parTransId="{D9BF148B-0C44-4D68-94E9-2D03665C824B}" sibTransId="{CD93F7F5-0171-46A7-A155-B82C68084254}"/>
    <dgm:cxn modelId="{A9E047BD-0370-42F4-94EC-4C2AE5812229}" srcId="{9B46E8C3-016F-4EC8-ABB9-8C9592EA839B}" destId="{8C7849BD-18DF-4E43-BF39-5D9B0EECA5CA}" srcOrd="0" destOrd="0" parTransId="{06C19F67-036A-4505-94CA-0DE29DC64AF7}" sibTransId="{F07AB98B-394C-487A-ACA9-1F1C85FFCF1E}"/>
    <dgm:cxn modelId="{E4E9C6C0-44A6-40F1-B29C-904F80874D88}" type="presOf" srcId="{F212D008-0188-47A2-8BEE-6EE32BB5A885}" destId="{725AC121-A08B-44EB-8F98-F41C1B733802}" srcOrd="0" destOrd="0" presId="urn:microsoft.com/office/officeart/2005/8/layout/vList2"/>
    <dgm:cxn modelId="{ADE035E0-1BC1-40F7-B003-6F6C135CE1E9}" srcId="{ED46D829-8A15-477A-B26A-B08530D1E56A}" destId="{A2A88310-6769-45E6-BE07-5B118B6522ED}" srcOrd="3" destOrd="0" parTransId="{581FCA6F-0553-4239-803C-6BEE3C766A22}" sibTransId="{C1F71E8C-A781-4130-B578-A28CAB7A53B2}"/>
    <dgm:cxn modelId="{5BBB53E4-CED7-45AF-B9C2-DD157915B698}" type="presOf" srcId="{9B46E8C3-016F-4EC8-ABB9-8C9592EA839B}" destId="{B4CDE0CC-3483-4508-96A2-212EC9B54424}" srcOrd="0" destOrd="0" presId="urn:microsoft.com/office/officeart/2005/8/layout/vList2"/>
    <dgm:cxn modelId="{F92645E5-BB97-4D26-B4AC-94825D57F537}" srcId="{9B46E8C3-016F-4EC8-ABB9-8C9592EA839B}" destId="{19E97EEF-00E5-4024-8E56-15B7DAC6683F}" srcOrd="2" destOrd="0" parTransId="{5101137D-F874-4E40-89C5-3D0DADDD5BC1}" sibTransId="{D20E09AB-46D9-460E-A1D6-26DBC805856A}"/>
    <dgm:cxn modelId="{32B695FA-AADA-483E-AE92-51C924351A65}" srcId="{A6B0BA8A-C974-4A32-BC26-238EB2E5ADB3}" destId="{9B46E8C3-016F-4EC8-ABB9-8C9592EA839B}" srcOrd="0" destOrd="0" parTransId="{C33B59CD-F3D1-4F6B-9A68-3EA37D424288}" sibTransId="{78C3330A-E039-4C1D-9902-D614148B0AFC}"/>
    <dgm:cxn modelId="{BA11E809-407B-4EED-9F6F-91A8854F1D0C}" type="presParOf" srcId="{80533CA8-6C26-449B-BAE5-A4446B947A29}" destId="{B4CDE0CC-3483-4508-96A2-212EC9B54424}" srcOrd="0" destOrd="0" presId="urn:microsoft.com/office/officeart/2005/8/layout/vList2"/>
    <dgm:cxn modelId="{F4CF8499-C3DB-4664-806D-CC97205CCA09}" type="presParOf" srcId="{80533CA8-6C26-449B-BAE5-A4446B947A29}" destId="{6C7A1794-2C37-4F92-9A74-B367599B9907}" srcOrd="1" destOrd="0" presId="urn:microsoft.com/office/officeart/2005/8/layout/vList2"/>
    <dgm:cxn modelId="{9CD6D53B-69E8-42AA-B496-AC3BF4B1E6A7}" type="presParOf" srcId="{80533CA8-6C26-449B-BAE5-A4446B947A29}" destId="{0728C583-738D-48C9-9036-CA46ABC608D4}" srcOrd="2" destOrd="0" presId="urn:microsoft.com/office/officeart/2005/8/layout/vList2"/>
    <dgm:cxn modelId="{F4C2CAB1-A14B-487D-B45F-AA2CC18FE930}" type="presParOf" srcId="{80533CA8-6C26-449B-BAE5-A4446B947A29}" destId="{88DE733E-36E7-40B0-BE1E-8346D7AB7202}" srcOrd="3" destOrd="0" presId="urn:microsoft.com/office/officeart/2005/8/layout/vList2"/>
    <dgm:cxn modelId="{AF65A78C-89EA-4470-BFB5-4CAF2DFA5645}" type="presParOf" srcId="{80533CA8-6C26-449B-BAE5-A4446B947A29}" destId="{AC6E164E-025A-47EF-915F-3152B5B800DE}" srcOrd="4" destOrd="0" presId="urn:microsoft.com/office/officeart/2005/8/layout/vList2"/>
    <dgm:cxn modelId="{561A213A-4CFA-49DB-AB28-9EDFFA7A1194}" type="presParOf" srcId="{80533CA8-6C26-449B-BAE5-A4446B947A29}" destId="{725AC121-A08B-44EB-8F98-F41C1B733802}" srcOrd="5" destOrd="0" presId="urn:microsoft.com/office/officeart/2005/8/layout/vList2"/>
    <dgm:cxn modelId="{F6F8716E-64BD-4004-BCAF-408C7276891F}" type="presParOf" srcId="{80533CA8-6C26-449B-BAE5-A4446B947A29}" destId="{7FA1FA90-3E4B-453C-AE05-00491DB0EB01}" srcOrd="6" destOrd="0" presId="urn:microsoft.com/office/officeart/2005/8/layout/vList2"/>
    <dgm:cxn modelId="{A22A899B-7E8C-4BB2-9B26-EFF15C70913E}" type="presParOf" srcId="{80533CA8-6C26-449B-BAE5-A4446B947A29}" destId="{CE78C256-AA7E-4728-83A0-E4BF1E8998A3}"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2A5FA1-728D-4DAF-9BF8-FDB0F118D76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875C1CB-544C-4E4F-8B69-AD81F9437568}">
      <dgm:prSet custT="1"/>
      <dgm:spPr/>
      <dgm:t>
        <a:bodyPr/>
        <a:lstStyle/>
        <a:p>
          <a:r>
            <a:rPr lang="en-US" sz="2000" u="none" dirty="0">
              <a:latin typeface="Calibri Light" panose="020F0302020204030204" pitchFamily="34" charset="0"/>
              <a:cs typeface="Calibri Light" panose="020F0302020204030204" pitchFamily="34" charset="0"/>
            </a:rPr>
            <a:t>Medicare Eligible Criteria </a:t>
          </a:r>
        </a:p>
      </dgm:t>
    </dgm:pt>
    <dgm:pt modelId="{2AE1D45E-7A14-44BE-A743-2A865BEE1D1C}" type="parTrans" cxnId="{CD5E2738-3D59-4FB1-8987-85A9D25F42B4}">
      <dgm:prSet/>
      <dgm:spPr/>
      <dgm:t>
        <a:bodyPr/>
        <a:lstStyle/>
        <a:p>
          <a:endParaRPr lang="en-US"/>
        </a:p>
      </dgm:t>
    </dgm:pt>
    <dgm:pt modelId="{FAB73F65-79C3-4CBC-90D5-6F49165CA5B0}" type="sibTrans" cxnId="{CD5E2738-3D59-4FB1-8987-85A9D25F42B4}">
      <dgm:prSet/>
      <dgm:spPr/>
      <dgm:t>
        <a:bodyPr/>
        <a:lstStyle/>
        <a:p>
          <a:endParaRPr lang="en-US"/>
        </a:p>
      </dgm:t>
    </dgm:pt>
    <dgm:pt modelId="{D5B05C92-8812-4749-9301-DBD19EC0698C}">
      <dgm:prSet custT="1"/>
      <dgm:spPr/>
      <dgm:t>
        <a:bodyPr/>
        <a:lstStyle/>
        <a:p>
          <a:r>
            <a:rPr lang="en-US" sz="1400" dirty="0">
              <a:latin typeface="Calibri Light" panose="020F0302020204030204" pitchFamily="34" charset="0"/>
              <a:cs typeface="Calibri Light" panose="020F0302020204030204" pitchFamily="34" charset="0"/>
            </a:rPr>
            <a:t>Age 65 or older or under 65 with a disability such as: </a:t>
          </a:r>
        </a:p>
      </dgm:t>
    </dgm:pt>
    <dgm:pt modelId="{9D6B6931-1BC5-43B4-BF56-3C3E6B4D07AB}" type="parTrans" cxnId="{4368908F-CE0A-45F6-9358-3DBEA2D3C64D}">
      <dgm:prSet/>
      <dgm:spPr/>
      <dgm:t>
        <a:bodyPr/>
        <a:lstStyle/>
        <a:p>
          <a:endParaRPr lang="en-US"/>
        </a:p>
      </dgm:t>
    </dgm:pt>
    <dgm:pt modelId="{7C9D6698-4F75-4AF6-9D64-E2893E88A44C}" type="sibTrans" cxnId="{4368908F-CE0A-45F6-9358-3DBEA2D3C64D}">
      <dgm:prSet/>
      <dgm:spPr/>
      <dgm:t>
        <a:bodyPr/>
        <a:lstStyle/>
        <a:p>
          <a:endParaRPr lang="en-US"/>
        </a:p>
      </dgm:t>
    </dgm:pt>
    <dgm:pt modelId="{886D49AD-978B-439C-943B-4A04A880570A}">
      <dgm:prSet custT="1"/>
      <dgm:spPr/>
      <dgm:t>
        <a:bodyPr/>
        <a:lstStyle/>
        <a:p>
          <a:pPr>
            <a:buSzPct val="75000"/>
            <a:buFont typeface="Courier New" panose="02070309020205020404" pitchFamily="49" charset="0"/>
            <a:buChar char="o"/>
          </a:pPr>
          <a:r>
            <a:rPr lang="en-US" sz="1400" dirty="0">
              <a:latin typeface="Calibri Light" panose="020F0302020204030204" pitchFamily="34" charset="0"/>
              <a:cs typeface="Calibri Light" panose="020F0302020204030204" pitchFamily="34" charset="0"/>
            </a:rPr>
            <a:t>Intellectual/ Developmental </a:t>
          </a:r>
        </a:p>
      </dgm:t>
    </dgm:pt>
    <dgm:pt modelId="{9FDE3309-6CF1-4456-9BF0-AADD8E161301}" type="parTrans" cxnId="{D5945A91-1279-4A03-8451-DC9520321C2A}">
      <dgm:prSet/>
      <dgm:spPr/>
      <dgm:t>
        <a:bodyPr/>
        <a:lstStyle/>
        <a:p>
          <a:endParaRPr lang="en-US"/>
        </a:p>
      </dgm:t>
    </dgm:pt>
    <dgm:pt modelId="{7026BFAB-9773-4DD8-9BE0-601BA6B21966}" type="sibTrans" cxnId="{D5945A91-1279-4A03-8451-DC9520321C2A}">
      <dgm:prSet/>
      <dgm:spPr/>
      <dgm:t>
        <a:bodyPr/>
        <a:lstStyle/>
        <a:p>
          <a:endParaRPr lang="en-US"/>
        </a:p>
      </dgm:t>
    </dgm:pt>
    <dgm:pt modelId="{3CDB6BCB-7893-48B6-AE0B-05440311AA3E}">
      <dgm:prSet custT="1"/>
      <dgm:spPr/>
      <dgm:t>
        <a:bodyPr/>
        <a:lstStyle/>
        <a:p>
          <a:pPr>
            <a:buSzPct val="75000"/>
            <a:buFont typeface="Courier New" panose="02070309020205020404" pitchFamily="49" charset="0"/>
            <a:buChar char="o"/>
          </a:pPr>
          <a:r>
            <a:rPr lang="en-US" sz="1400" dirty="0">
              <a:latin typeface="Calibri Light" panose="020F0302020204030204" pitchFamily="34" charset="0"/>
              <a:cs typeface="Calibri Light" panose="020F0302020204030204" pitchFamily="34" charset="0"/>
            </a:rPr>
            <a:t>Cognitive </a:t>
          </a:r>
        </a:p>
      </dgm:t>
    </dgm:pt>
    <dgm:pt modelId="{8AE762F0-2AA8-475A-9CB3-9BE644AA91CE}" type="parTrans" cxnId="{19A6B46E-6A8D-4780-B4B2-FC9BA51807FE}">
      <dgm:prSet/>
      <dgm:spPr/>
      <dgm:t>
        <a:bodyPr/>
        <a:lstStyle/>
        <a:p>
          <a:endParaRPr lang="en-US"/>
        </a:p>
      </dgm:t>
    </dgm:pt>
    <dgm:pt modelId="{0D369C87-206B-4E32-A0EA-755291255B2A}" type="sibTrans" cxnId="{19A6B46E-6A8D-4780-B4B2-FC9BA51807FE}">
      <dgm:prSet/>
      <dgm:spPr/>
      <dgm:t>
        <a:bodyPr/>
        <a:lstStyle/>
        <a:p>
          <a:endParaRPr lang="en-US"/>
        </a:p>
      </dgm:t>
    </dgm:pt>
    <dgm:pt modelId="{7BDD1830-57DC-416B-9929-780B663FE0F7}">
      <dgm:prSet custT="1"/>
      <dgm:spPr/>
      <dgm:t>
        <a:bodyPr/>
        <a:lstStyle/>
        <a:p>
          <a:pPr>
            <a:buSzPct val="75000"/>
            <a:buFont typeface="Courier New" panose="02070309020205020404" pitchFamily="49" charset="0"/>
            <a:buChar char="o"/>
          </a:pPr>
          <a:r>
            <a:rPr lang="en-US" sz="1400" dirty="0">
              <a:latin typeface="Calibri Light" panose="020F0302020204030204" pitchFamily="34" charset="0"/>
              <a:cs typeface="Calibri Light" panose="020F0302020204030204" pitchFamily="34" charset="0"/>
            </a:rPr>
            <a:t>Physical </a:t>
          </a:r>
        </a:p>
      </dgm:t>
    </dgm:pt>
    <dgm:pt modelId="{0BAF0602-FBCC-4ABA-A77D-6343FCAB10A8}" type="parTrans" cxnId="{4DAE94B0-6660-4AB6-AC9B-D9565AB9B528}">
      <dgm:prSet/>
      <dgm:spPr/>
      <dgm:t>
        <a:bodyPr/>
        <a:lstStyle/>
        <a:p>
          <a:endParaRPr lang="en-US"/>
        </a:p>
      </dgm:t>
    </dgm:pt>
    <dgm:pt modelId="{0D756F35-3A71-4653-A583-8441D2CA28F0}" type="sibTrans" cxnId="{4DAE94B0-6660-4AB6-AC9B-D9565AB9B528}">
      <dgm:prSet/>
      <dgm:spPr/>
      <dgm:t>
        <a:bodyPr/>
        <a:lstStyle/>
        <a:p>
          <a:endParaRPr lang="en-US"/>
        </a:p>
      </dgm:t>
    </dgm:pt>
    <dgm:pt modelId="{BF8A5CD2-D788-4607-9142-ECB58B5114D5}">
      <dgm:prSet custT="1"/>
      <dgm:spPr/>
      <dgm:t>
        <a:bodyPr/>
        <a:lstStyle/>
        <a:p>
          <a:pPr>
            <a:buSzPct val="75000"/>
            <a:buFont typeface="Courier New" panose="02070309020205020404" pitchFamily="49" charset="0"/>
            <a:buChar char="o"/>
          </a:pPr>
          <a:r>
            <a:rPr lang="en-US" sz="1400" dirty="0">
              <a:latin typeface="Calibri Light" panose="020F0302020204030204" pitchFamily="34" charset="0"/>
              <a:cs typeface="Calibri Light" panose="020F0302020204030204" pitchFamily="34" charset="0"/>
            </a:rPr>
            <a:t>Behavioral health needs </a:t>
          </a:r>
        </a:p>
      </dgm:t>
    </dgm:pt>
    <dgm:pt modelId="{F584F013-633D-4E3E-A1F1-E14A9E7E0D91}" type="parTrans" cxnId="{12AB9CE4-D763-46D9-B986-34E073EDF804}">
      <dgm:prSet/>
      <dgm:spPr/>
      <dgm:t>
        <a:bodyPr/>
        <a:lstStyle/>
        <a:p>
          <a:endParaRPr lang="en-US"/>
        </a:p>
      </dgm:t>
    </dgm:pt>
    <dgm:pt modelId="{BD984E31-7D8A-4784-9E5A-21C55B1ADEB2}" type="sibTrans" cxnId="{12AB9CE4-D763-46D9-B986-34E073EDF804}">
      <dgm:prSet/>
      <dgm:spPr/>
      <dgm:t>
        <a:bodyPr/>
        <a:lstStyle/>
        <a:p>
          <a:endParaRPr lang="en-US"/>
        </a:p>
      </dgm:t>
    </dgm:pt>
    <dgm:pt modelId="{A77F95FA-7DA0-4400-BA0B-1E44040E2B5D}">
      <dgm:prSet custT="1"/>
      <dgm:spPr/>
      <dgm:t>
        <a:bodyPr/>
        <a:lstStyle/>
        <a:p>
          <a:pPr>
            <a:buSzPct val="75000"/>
            <a:buFont typeface="Courier New" panose="02070309020205020404" pitchFamily="49" charset="0"/>
            <a:buChar char="o"/>
          </a:pPr>
          <a:r>
            <a:rPr lang="en-US" sz="1400" dirty="0">
              <a:latin typeface="Calibri Light" panose="020F0302020204030204" pitchFamily="34" charset="0"/>
              <a:cs typeface="Calibri Light" panose="020F0302020204030204" pitchFamily="34" charset="0"/>
            </a:rPr>
            <a:t>Chronic medical conditions </a:t>
          </a:r>
        </a:p>
      </dgm:t>
    </dgm:pt>
    <dgm:pt modelId="{9452967D-A2C1-4039-A8DA-DE400C9971F1}" type="parTrans" cxnId="{2B5F1836-470D-404F-9090-2528EB228EE2}">
      <dgm:prSet/>
      <dgm:spPr/>
      <dgm:t>
        <a:bodyPr/>
        <a:lstStyle/>
        <a:p>
          <a:endParaRPr lang="en-US"/>
        </a:p>
      </dgm:t>
    </dgm:pt>
    <dgm:pt modelId="{F872AF72-6DE8-4085-B679-CEC55D1F585B}" type="sibTrans" cxnId="{2B5F1836-470D-404F-9090-2528EB228EE2}">
      <dgm:prSet/>
      <dgm:spPr/>
      <dgm:t>
        <a:bodyPr/>
        <a:lstStyle/>
        <a:p>
          <a:endParaRPr lang="en-US"/>
        </a:p>
      </dgm:t>
    </dgm:pt>
    <dgm:pt modelId="{71468808-1929-485E-8636-68334D44760C}">
      <dgm:prSet custT="1"/>
      <dgm:spPr/>
      <dgm:t>
        <a:bodyPr/>
        <a:lstStyle/>
        <a:p>
          <a:pPr>
            <a:buSzPct val="75000"/>
            <a:buFont typeface="Courier New" panose="02070309020205020404" pitchFamily="49" charset="0"/>
            <a:buChar char="o"/>
          </a:pPr>
          <a:r>
            <a:rPr lang="en-US" sz="1400" dirty="0">
              <a:latin typeface="Calibri Light" panose="020F0302020204030204" pitchFamily="34" charset="0"/>
              <a:cs typeface="Calibri Light" panose="020F0302020204030204" pitchFamily="34" charset="0"/>
            </a:rPr>
            <a:t>End Stage Renal Disease *this diagnosis encompasses any age member*</a:t>
          </a:r>
        </a:p>
      </dgm:t>
    </dgm:pt>
    <dgm:pt modelId="{BC45D9B5-BCC2-423B-A192-52EAF9263FA0}" type="parTrans" cxnId="{EA5550F9-6193-446F-9A85-1C9C29E60703}">
      <dgm:prSet/>
      <dgm:spPr/>
      <dgm:t>
        <a:bodyPr/>
        <a:lstStyle/>
        <a:p>
          <a:endParaRPr lang="en-US"/>
        </a:p>
      </dgm:t>
    </dgm:pt>
    <dgm:pt modelId="{41D97D56-0964-4688-AA80-B717FB7C99C2}" type="sibTrans" cxnId="{EA5550F9-6193-446F-9A85-1C9C29E60703}">
      <dgm:prSet/>
      <dgm:spPr/>
      <dgm:t>
        <a:bodyPr/>
        <a:lstStyle/>
        <a:p>
          <a:endParaRPr lang="en-US"/>
        </a:p>
      </dgm:t>
    </dgm:pt>
    <dgm:pt modelId="{44538AB5-6086-4298-BBEF-17C2BAB8BF53}" type="pres">
      <dgm:prSet presAssocID="{FB2A5FA1-728D-4DAF-9BF8-FDB0F118D76C}" presName="Name0" presStyleCnt="0">
        <dgm:presLayoutVars>
          <dgm:dir/>
          <dgm:animLvl val="lvl"/>
          <dgm:resizeHandles val="exact"/>
        </dgm:presLayoutVars>
      </dgm:prSet>
      <dgm:spPr/>
    </dgm:pt>
    <dgm:pt modelId="{5BA4A58A-613E-4023-9C4F-EFF15CE1D638}" type="pres">
      <dgm:prSet presAssocID="{D875C1CB-544C-4E4F-8B69-AD81F9437568}" presName="linNode" presStyleCnt="0"/>
      <dgm:spPr/>
    </dgm:pt>
    <dgm:pt modelId="{83763CA6-B054-4BF6-942C-3B2F5FC3F108}" type="pres">
      <dgm:prSet presAssocID="{D875C1CB-544C-4E4F-8B69-AD81F9437568}" presName="parentText" presStyleLbl="node1" presStyleIdx="0" presStyleCnt="1">
        <dgm:presLayoutVars>
          <dgm:chMax val="1"/>
          <dgm:bulletEnabled val="1"/>
        </dgm:presLayoutVars>
      </dgm:prSet>
      <dgm:spPr/>
    </dgm:pt>
    <dgm:pt modelId="{638E7B36-6B07-4C97-9069-E2C82EF906EF}" type="pres">
      <dgm:prSet presAssocID="{D875C1CB-544C-4E4F-8B69-AD81F9437568}" presName="descendantText" presStyleLbl="alignAccFollowNode1" presStyleIdx="0" presStyleCnt="1" custScaleY="117945">
        <dgm:presLayoutVars>
          <dgm:bulletEnabled val="1"/>
        </dgm:presLayoutVars>
      </dgm:prSet>
      <dgm:spPr/>
    </dgm:pt>
  </dgm:ptLst>
  <dgm:cxnLst>
    <dgm:cxn modelId="{0184E10C-0305-4DC3-8F2F-93C726B264AC}" type="presOf" srcId="{3CDB6BCB-7893-48B6-AE0B-05440311AA3E}" destId="{638E7B36-6B07-4C97-9069-E2C82EF906EF}" srcOrd="0" destOrd="2" presId="urn:microsoft.com/office/officeart/2005/8/layout/vList5"/>
    <dgm:cxn modelId="{86FCDC14-28B2-4CE5-934C-BCE2A1EC8ACF}" type="presOf" srcId="{886D49AD-978B-439C-943B-4A04A880570A}" destId="{638E7B36-6B07-4C97-9069-E2C82EF906EF}" srcOrd="0" destOrd="1" presId="urn:microsoft.com/office/officeart/2005/8/layout/vList5"/>
    <dgm:cxn modelId="{6E88811F-C0D3-4B90-A5DD-C53C0D15ED37}" type="presOf" srcId="{D5B05C92-8812-4749-9301-DBD19EC0698C}" destId="{638E7B36-6B07-4C97-9069-E2C82EF906EF}" srcOrd="0" destOrd="0" presId="urn:microsoft.com/office/officeart/2005/8/layout/vList5"/>
    <dgm:cxn modelId="{9E834925-DDA2-40CF-A5E5-E62C06C9E063}" type="presOf" srcId="{7BDD1830-57DC-416B-9929-780B663FE0F7}" destId="{638E7B36-6B07-4C97-9069-E2C82EF906EF}" srcOrd="0" destOrd="3" presId="urn:microsoft.com/office/officeart/2005/8/layout/vList5"/>
    <dgm:cxn modelId="{2B5F1836-470D-404F-9090-2528EB228EE2}" srcId="{D5B05C92-8812-4749-9301-DBD19EC0698C}" destId="{A77F95FA-7DA0-4400-BA0B-1E44040E2B5D}" srcOrd="4" destOrd="0" parTransId="{9452967D-A2C1-4039-A8DA-DE400C9971F1}" sibTransId="{F872AF72-6DE8-4085-B679-CEC55D1F585B}"/>
    <dgm:cxn modelId="{CD5E2738-3D59-4FB1-8987-85A9D25F42B4}" srcId="{FB2A5FA1-728D-4DAF-9BF8-FDB0F118D76C}" destId="{D875C1CB-544C-4E4F-8B69-AD81F9437568}" srcOrd="0" destOrd="0" parTransId="{2AE1D45E-7A14-44BE-A743-2A865BEE1D1C}" sibTransId="{FAB73F65-79C3-4CBC-90D5-6F49165CA5B0}"/>
    <dgm:cxn modelId="{19A6B46E-6A8D-4780-B4B2-FC9BA51807FE}" srcId="{D5B05C92-8812-4749-9301-DBD19EC0698C}" destId="{3CDB6BCB-7893-48B6-AE0B-05440311AA3E}" srcOrd="1" destOrd="0" parTransId="{8AE762F0-2AA8-475A-9CB3-9BE644AA91CE}" sibTransId="{0D369C87-206B-4E32-A0EA-755291255B2A}"/>
    <dgm:cxn modelId="{5E352D53-C70D-44C7-92B4-2E552C70F1C6}" type="presOf" srcId="{71468808-1929-485E-8636-68334D44760C}" destId="{638E7B36-6B07-4C97-9069-E2C82EF906EF}" srcOrd="0" destOrd="6" presId="urn:microsoft.com/office/officeart/2005/8/layout/vList5"/>
    <dgm:cxn modelId="{B44B4084-5CC2-4BC1-8C56-EE74E0260012}" type="presOf" srcId="{D875C1CB-544C-4E4F-8B69-AD81F9437568}" destId="{83763CA6-B054-4BF6-942C-3B2F5FC3F108}" srcOrd="0" destOrd="0" presId="urn:microsoft.com/office/officeart/2005/8/layout/vList5"/>
    <dgm:cxn modelId="{4368908F-CE0A-45F6-9358-3DBEA2D3C64D}" srcId="{D875C1CB-544C-4E4F-8B69-AD81F9437568}" destId="{D5B05C92-8812-4749-9301-DBD19EC0698C}" srcOrd="0" destOrd="0" parTransId="{9D6B6931-1BC5-43B4-BF56-3C3E6B4D07AB}" sibTransId="{7C9D6698-4F75-4AF6-9D64-E2893E88A44C}"/>
    <dgm:cxn modelId="{D5945A91-1279-4A03-8451-DC9520321C2A}" srcId="{D5B05C92-8812-4749-9301-DBD19EC0698C}" destId="{886D49AD-978B-439C-943B-4A04A880570A}" srcOrd="0" destOrd="0" parTransId="{9FDE3309-6CF1-4456-9BF0-AADD8E161301}" sibTransId="{7026BFAB-9773-4DD8-9BE0-601BA6B21966}"/>
    <dgm:cxn modelId="{2C5036A9-D543-42C8-B640-0BF9B160B756}" type="presOf" srcId="{A77F95FA-7DA0-4400-BA0B-1E44040E2B5D}" destId="{638E7B36-6B07-4C97-9069-E2C82EF906EF}" srcOrd="0" destOrd="5" presId="urn:microsoft.com/office/officeart/2005/8/layout/vList5"/>
    <dgm:cxn modelId="{4DAE94B0-6660-4AB6-AC9B-D9565AB9B528}" srcId="{D5B05C92-8812-4749-9301-DBD19EC0698C}" destId="{7BDD1830-57DC-416B-9929-780B663FE0F7}" srcOrd="2" destOrd="0" parTransId="{0BAF0602-FBCC-4ABA-A77D-6343FCAB10A8}" sibTransId="{0D756F35-3A71-4653-A583-8441D2CA28F0}"/>
    <dgm:cxn modelId="{39C49DD3-C202-4D81-8DB5-3394AE4DE73C}" type="presOf" srcId="{FB2A5FA1-728D-4DAF-9BF8-FDB0F118D76C}" destId="{44538AB5-6086-4298-BBEF-17C2BAB8BF53}" srcOrd="0" destOrd="0" presId="urn:microsoft.com/office/officeart/2005/8/layout/vList5"/>
    <dgm:cxn modelId="{12AB9CE4-D763-46D9-B986-34E073EDF804}" srcId="{D5B05C92-8812-4749-9301-DBD19EC0698C}" destId="{BF8A5CD2-D788-4607-9142-ECB58B5114D5}" srcOrd="3" destOrd="0" parTransId="{F584F013-633D-4E3E-A1F1-E14A9E7E0D91}" sibTransId="{BD984E31-7D8A-4784-9E5A-21C55B1ADEB2}"/>
    <dgm:cxn modelId="{EA5550F9-6193-446F-9A85-1C9C29E60703}" srcId="{D5B05C92-8812-4749-9301-DBD19EC0698C}" destId="{71468808-1929-485E-8636-68334D44760C}" srcOrd="5" destOrd="0" parTransId="{BC45D9B5-BCC2-423B-A192-52EAF9263FA0}" sibTransId="{41D97D56-0964-4688-AA80-B717FB7C99C2}"/>
    <dgm:cxn modelId="{24A91DFF-BFC9-4B8B-B696-B65D581C49CE}" type="presOf" srcId="{BF8A5CD2-D788-4607-9142-ECB58B5114D5}" destId="{638E7B36-6B07-4C97-9069-E2C82EF906EF}" srcOrd="0" destOrd="4" presId="urn:microsoft.com/office/officeart/2005/8/layout/vList5"/>
    <dgm:cxn modelId="{6BDFD04F-C878-434C-96D0-F135248272CC}" type="presParOf" srcId="{44538AB5-6086-4298-BBEF-17C2BAB8BF53}" destId="{5BA4A58A-613E-4023-9C4F-EFF15CE1D638}" srcOrd="0" destOrd="0" presId="urn:microsoft.com/office/officeart/2005/8/layout/vList5"/>
    <dgm:cxn modelId="{D3B8456A-61C3-49AE-8DA9-F34E5CF8137F}" type="presParOf" srcId="{5BA4A58A-613E-4023-9C4F-EFF15CE1D638}" destId="{83763CA6-B054-4BF6-942C-3B2F5FC3F108}" srcOrd="0" destOrd="0" presId="urn:microsoft.com/office/officeart/2005/8/layout/vList5"/>
    <dgm:cxn modelId="{8565F382-EF6E-487E-AEE5-F8BAB7ADFA0B}" type="presParOf" srcId="{5BA4A58A-613E-4023-9C4F-EFF15CE1D638}" destId="{638E7B36-6B07-4C97-9069-E2C82EF906E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111A90B-1582-4D12-BEA5-1303FBC6E9B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CDE3773-8044-4884-82CC-5D79755734E7}">
      <dgm:prSet custT="1"/>
      <dgm:spPr/>
      <dgm:t>
        <a:bodyPr/>
        <a:lstStyle/>
        <a:p>
          <a:r>
            <a:rPr lang="en-US" sz="2000" u="none" dirty="0">
              <a:latin typeface="Calibri Light" panose="020F0302020204030204" pitchFamily="34" charset="0"/>
              <a:cs typeface="Calibri Light" panose="020F0302020204030204" pitchFamily="34" charset="0"/>
            </a:rPr>
            <a:t>Medicaid Eligibility Criteria</a:t>
          </a:r>
        </a:p>
      </dgm:t>
    </dgm:pt>
    <dgm:pt modelId="{83061030-08E6-4F3A-8EEC-355312B630B6}" type="parTrans" cxnId="{CEE9A2E9-983E-4E72-9245-41928DAFA51D}">
      <dgm:prSet/>
      <dgm:spPr/>
      <dgm:t>
        <a:bodyPr/>
        <a:lstStyle/>
        <a:p>
          <a:endParaRPr lang="en-US"/>
        </a:p>
      </dgm:t>
    </dgm:pt>
    <dgm:pt modelId="{3ED5C0E5-D218-404E-BB94-143496D8F977}" type="sibTrans" cxnId="{CEE9A2E9-983E-4E72-9245-41928DAFA51D}">
      <dgm:prSet/>
      <dgm:spPr/>
      <dgm:t>
        <a:bodyPr/>
        <a:lstStyle/>
        <a:p>
          <a:endParaRPr lang="en-US"/>
        </a:p>
      </dgm:t>
    </dgm:pt>
    <dgm:pt modelId="{66D50383-2856-4B3A-BBEE-F7AAE9F11C81}">
      <dgm:prSet custT="1"/>
      <dgm:spPr/>
      <dgm:t>
        <a:bodyPr/>
        <a:lstStyle/>
        <a:p>
          <a:r>
            <a:rPr lang="en-US" sz="1400" dirty="0">
              <a:latin typeface="Calibri Light" panose="020F0302020204030204" pitchFamily="34" charset="0"/>
              <a:cs typeface="Calibri Light" panose="020F0302020204030204" pitchFamily="34" charset="0"/>
            </a:rPr>
            <a:t>Meet income and asset requirements</a:t>
          </a:r>
        </a:p>
      </dgm:t>
    </dgm:pt>
    <dgm:pt modelId="{6AEF66B7-1CFD-4530-B030-921127F6A687}" type="parTrans" cxnId="{DA58AF3C-B2DA-4EC2-B95E-229F06C079EE}">
      <dgm:prSet/>
      <dgm:spPr/>
      <dgm:t>
        <a:bodyPr/>
        <a:lstStyle/>
        <a:p>
          <a:endParaRPr lang="en-US"/>
        </a:p>
      </dgm:t>
    </dgm:pt>
    <dgm:pt modelId="{7B41DAFC-7772-48B9-BBA5-FF91390DABE9}" type="sibTrans" cxnId="{DA58AF3C-B2DA-4EC2-B95E-229F06C079EE}">
      <dgm:prSet/>
      <dgm:spPr/>
      <dgm:t>
        <a:bodyPr/>
        <a:lstStyle/>
        <a:p>
          <a:endParaRPr lang="en-US"/>
        </a:p>
      </dgm:t>
    </dgm:pt>
    <dgm:pt modelId="{4584A687-46E5-4DA8-9D32-148518CEBB52}">
      <dgm:prSet custT="1"/>
      <dgm:spPr/>
      <dgm:t>
        <a:bodyPr/>
        <a:lstStyle/>
        <a:p>
          <a:pPr>
            <a:buSzPct val="75000"/>
            <a:buFont typeface="Courier New" panose="02070309020205020404" pitchFamily="49" charset="0"/>
            <a:buChar char="o"/>
          </a:pPr>
          <a:r>
            <a:rPr lang="en-US" sz="1400" dirty="0">
              <a:latin typeface="Calibri Light" panose="020F0302020204030204" pitchFamily="34" charset="0"/>
              <a:cs typeface="Calibri Light" panose="020F0302020204030204" pitchFamily="34" charset="0"/>
            </a:rPr>
            <a:t>Older adults </a:t>
          </a:r>
        </a:p>
      </dgm:t>
    </dgm:pt>
    <dgm:pt modelId="{034E46AA-1DC0-423D-B2ED-D3AA0E077036}" type="parTrans" cxnId="{618094D7-E295-4CC6-8B7A-7BB411D9238A}">
      <dgm:prSet/>
      <dgm:spPr/>
      <dgm:t>
        <a:bodyPr/>
        <a:lstStyle/>
        <a:p>
          <a:endParaRPr lang="en-US"/>
        </a:p>
      </dgm:t>
    </dgm:pt>
    <dgm:pt modelId="{3286CBFD-B7B5-4AC8-9F60-3D2EB447E22E}" type="sibTrans" cxnId="{618094D7-E295-4CC6-8B7A-7BB411D9238A}">
      <dgm:prSet/>
      <dgm:spPr/>
      <dgm:t>
        <a:bodyPr/>
        <a:lstStyle/>
        <a:p>
          <a:endParaRPr lang="en-US"/>
        </a:p>
      </dgm:t>
    </dgm:pt>
    <dgm:pt modelId="{5D2C4DC4-392B-44A9-BC4A-57ACFFD52332}">
      <dgm:prSet custT="1"/>
      <dgm:spPr/>
      <dgm:t>
        <a:bodyPr/>
        <a:lstStyle/>
        <a:p>
          <a:pPr>
            <a:buSzPct val="75000"/>
            <a:buFont typeface="Courier New" panose="02070309020205020404" pitchFamily="49" charset="0"/>
            <a:buChar char="o"/>
          </a:pPr>
          <a:r>
            <a:rPr lang="en-US" sz="1400" dirty="0">
              <a:latin typeface="Calibri Light" panose="020F0302020204030204" pitchFamily="34" charset="0"/>
              <a:cs typeface="Calibri Light" panose="020F0302020204030204" pitchFamily="34" charset="0"/>
            </a:rPr>
            <a:t>Children and families </a:t>
          </a:r>
        </a:p>
      </dgm:t>
    </dgm:pt>
    <dgm:pt modelId="{866BAB57-BF6A-4D9F-8AD9-48D167567C4A}" type="parTrans" cxnId="{4C00C343-7F3C-462A-9EAE-F8C70C04DB32}">
      <dgm:prSet/>
      <dgm:spPr/>
      <dgm:t>
        <a:bodyPr/>
        <a:lstStyle/>
        <a:p>
          <a:endParaRPr lang="en-US"/>
        </a:p>
      </dgm:t>
    </dgm:pt>
    <dgm:pt modelId="{7FCEE69E-FCA5-43AE-AC63-B4FE49E62845}" type="sibTrans" cxnId="{4C00C343-7F3C-462A-9EAE-F8C70C04DB32}">
      <dgm:prSet/>
      <dgm:spPr/>
      <dgm:t>
        <a:bodyPr/>
        <a:lstStyle/>
        <a:p>
          <a:endParaRPr lang="en-US"/>
        </a:p>
      </dgm:t>
    </dgm:pt>
    <dgm:pt modelId="{9C61CCC8-4D06-4695-83CB-0B2CA2A97585}">
      <dgm:prSet custT="1"/>
      <dgm:spPr/>
      <dgm:t>
        <a:bodyPr/>
        <a:lstStyle/>
        <a:p>
          <a:pPr>
            <a:buSzPct val="75000"/>
            <a:buFont typeface="Courier New" panose="02070309020205020404" pitchFamily="49" charset="0"/>
            <a:buChar char="o"/>
          </a:pPr>
          <a:r>
            <a:rPr lang="en-US" sz="1400" dirty="0">
              <a:latin typeface="Calibri Light" panose="020F0302020204030204" pitchFamily="34" charset="0"/>
              <a:cs typeface="Calibri Light" panose="020F0302020204030204" pitchFamily="34" charset="0"/>
            </a:rPr>
            <a:t>People who are pregnant</a:t>
          </a:r>
        </a:p>
      </dgm:t>
    </dgm:pt>
    <dgm:pt modelId="{81BB9F29-F12F-408C-A262-FA2EE2B5FC43}" type="parTrans" cxnId="{DA53FEF3-582F-4D88-AFED-A2750E4A76F7}">
      <dgm:prSet/>
      <dgm:spPr/>
      <dgm:t>
        <a:bodyPr/>
        <a:lstStyle/>
        <a:p>
          <a:endParaRPr lang="en-US"/>
        </a:p>
      </dgm:t>
    </dgm:pt>
    <dgm:pt modelId="{CE95C12B-21EC-4313-9FC2-8B90C8273E00}" type="sibTrans" cxnId="{DA53FEF3-582F-4D88-AFED-A2750E4A76F7}">
      <dgm:prSet/>
      <dgm:spPr/>
      <dgm:t>
        <a:bodyPr/>
        <a:lstStyle/>
        <a:p>
          <a:endParaRPr lang="en-US"/>
        </a:p>
      </dgm:t>
    </dgm:pt>
    <dgm:pt modelId="{8D43A11B-DEC0-4073-B48F-4350AC214B2B}">
      <dgm:prSet custT="1"/>
      <dgm:spPr/>
      <dgm:t>
        <a:bodyPr/>
        <a:lstStyle/>
        <a:p>
          <a:pPr>
            <a:buSzPct val="75000"/>
            <a:buFont typeface="Courier New" panose="02070309020205020404" pitchFamily="49" charset="0"/>
            <a:buChar char="o"/>
          </a:pPr>
          <a:r>
            <a:rPr lang="en-US" sz="1400" dirty="0">
              <a:latin typeface="Calibri Light" panose="020F0302020204030204" pitchFamily="34" charset="0"/>
              <a:cs typeface="Calibri Light" panose="020F0302020204030204" pitchFamily="34" charset="0"/>
            </a:rPr>
            <a:t>End Stage Renal Disease *this diagnosis encompasses any age member*</a:t>
          </a:r>
        </a:p>
      </dgm:t>
    </dgm:pt>
    <dgm:pt modelId="{D9BFE0F7-76C8-44BC-9C52-602DCA68631D}" type="parTrans" cxnId="{A18419BB-C7BA-4B05-8C27-C717F2EDC46F}">
      <dgm:prSet/>
      <dgm:spPr/>
      <dgm:t>
        <a:bodyPr/>
        <a:lstStyle/>
        <a:p>
          <a:endParaRPr lang="en-US"/>
        </a:p>
      </dgm:t>
    </dgm:pt>
    <dgm:pt modelId="{3EBAA56C-C5B7-44D5-8BE7-B421D9F04D1D}" type="sibTrans" cxnId="{A18419BB-C7BA-4B05-8C27-C717F2EDC46F}">
      <dgm:prSet/>
      <dgm:spPr/>
      <dgm:t>
        <a:bodyPr/>
        <a:lstStyle/>
        <a:p>
          <a:endParaRPr lang="en-US"/>
        </a:p>
      </dgm:t>
    </dgm:pt>
    <dgm:pt modelId="{77217F27-114F-4DD2-AEF0-9E0586237743}">
      <dgm:prSet custT="1"/>
      <dgm:spPr/>
      <dgm:t>
        <a:bodyPr/>
        <a:lstStyle/>
        <a:p>
          <a:r>
            <a:rPr lang="en-US" sz="1400" dirty="0">
              <a:latin typeface="Calibri Light" panose="020F0302020204030204" pitchFamily="34" charset="0"/>
              <a:cs typeface="Calibri Light" panose="020F0302020204030204" pitchFamily="34" charset="0"/>
            </a:rPr>
            <a:t>Member of an eligible group such as:</a:t>
          </a:r>
        </a:p>
      </dgm:t>
    </dgm:pt>
    <dgm:pt modelId="{5E4CFD05-28F0-40EB-82DB-8E692441F949}" type="parTrans" cxnId="{77E84077-52AB-429B-B09D-80130481D718}">
      <dgm:prSet/>
      <dgm:spPr/>
      <dgm:t>
        <a:bodyPr/>
        <a:lstStyle/>
        <a:p>
          <a:endParaRPr lang="en-US"/>
        </a:p>
      </dgm:t>
    </dgm:pt>
    <dgm:pt modelId="{B12311EE-EC44-4058-9641-39E103B49189}" type="sibTrans" cxnId="{77E84077-52AB-429B-B09D-80130481D718}">
      <dgm:prSet/>
      <dgm:spPr/>
      <dgm:t>
        <a:bodyPr/>
        <a:lstStyle/>
        <a:p>
          <a:endParaRPr lang="en-US"/>
        </a:p>
      </dgm:t>
    </dgm:pt>
    <dgm:pt modelId="{397782DA-2734-4CB0-89D5-F9B1E0FE664D}">
      <dgm:prSet custT="1"/>
      <dgm:spPr/>
      <dgm:t>
        <a:bodyPr/>
        <a:lstStyle/>
        <a:p>
          <a:pPr>
            <a:buSzPct val="75000"/>
            <a:buFont typeface="Courier New" panose="02070309020205020404" pitchFamily="49" charset="0"/>
            <a:buChar char="o"/>
          </a:pPr>
          <a:r>
            <a:rPr lang="en-US" sz="1400" dirty="0">
              <a:latin typeface="Calibri Light" panose="020F0302020204030204" pitchFamily="34" charset="0"/>
              <a:cs typeface="Calibri Light" panose="020F0302020204030204" pitchFamily="34" charset="0"/>
            </a:rPr>
            <a:t>Adults with disabilities </a:t>
          </a:r>
        </a:p>
      </dgm:t>
    </dgm:pt>
    <dgm:pt modelId="{F75D1F25-11A0-4F36-90E3-821400131A67}" type="parTrans" cxnId="{5B0FADA8-FC14-4D0C-A69A-6CE85F159299}">
      <dgm:prSet/>
      <dgm:spPr/>
      <dgm:t>
        <a:bodyPr/>
        <a:lstStyle/>
        <a:p>
          <a:endParaRPr lang="en-US"/>
        </a:p>
      </dgm:t>
    </dgm:pt>
    <dgm:pt modelId="{1771C329-F9C5-4B53-B796-F2A85EA43F01}" type="sibTrans" cxnId="{5B0FADA8-FC14-4D0C-A69A-6CE85F159299}">
      <dgm:prSet/>
      <dgm:spPr/>
      <dgm:t>
        <a:bodyPr/>
        <a:lstStyle/>
        <a:p>
          <a:endParaRPr lang="en-US"/>
        </a:p>
      </dgm:t>
    </dgm:pt>
    <dgm:pt modelId="{5E5583E2-C143-440E-8372-3663C29ECE0C}" type="pres">
      <dgm:prSet presAssocID="{2111A90B-1582-4D12-BEA5-1303FBC6E9BE}" presName="Name0" presStyleCnt="0">
        <dgm:presLayoutVars>
          <dgm:dir/>
          <dgm:animLvl val="lvl"/>
          <dgm:resizeHandles val="exact"/>
        </dgm:presLayoutVars>
      </dgm:prSet>
      <dgm:spPr/>
    </dgm:pt>
    <dgm:pt modelId="{24EAFD0D-1B82-4AF6-B6CF-8D03C9B2A8BC}" type="pres">
      <dgm:prSet presAssocID="{BCDE3773-8044-4884-82CC-5D79755734E7}" presName="linNode" presStyleCnt="0"/>
      <dgm:spPr/>
    </dgm:pt>
    <dgm:pt modelId="{625A83ED-3C6D-4A34-8C74-3563CAF091AC}" type="pres">
      <dgm:prSet presAssocID="{BCDE3773-8044-4884-82CC-5D79755734E7}" presName="parentText" presStyleLbl="node1" presStyleIdx="0" presStyleCnt="1">
        <dgm:presLayoutVars>
          <dgm:chMax val="1"/>
          <dgm:bulletEnabled val="1"/>
        </dgm:presLayoutVars>
      </dgm:prSet>
      <dgm:spPr/>
    </dgm:pt>
    <dgm:pt modelId="{5E42943D-699D-4EEA-A241-84D2B570E9CD}" type="pres">
      <dgm:prSet presAssocID="{BCDE3773-8044-4884-82CC-5D79755734E7}" presName="descendantText" presStyleLbl="alignAccFollowNode1" presStyleIdx="0" presStyleCnt="1" custScaleX="96699" custScaleY="120227">
        <dgm:presLayoutVars>
          <dgm:bulletEnabled val="1"/>
        </dgm:presLayoutVars>
      </dgm:prSet>
      <dgm:spPr/>
    </dgm:pt>
  </dgm:ptLst>
  <dgm:cxnLst>
    <dgm:cxn modelId="{3D465D06-04B7-4A76-8E7D-4B47004E207E}" type="presOf" srcId="{5D2C4DC4-392B-44A9-BC4A-57ACFFD52332}" destId="{5E42943D-699D-4EEA-A241-84D2B570E9CD}" srcOrd="0" destOrd="4" presId="urn:microsoft.com/office/officeart/2005/8/layout/vList5"/>
    <dgm:cxn modelId="{7CE1FF0D-643A-42A2-9733-1F38F5D47125}" type="presOf" srcId="{397782DA-2734-4CB0-89D5-F9B1E0FE664D}" destId="{5E42943D-699D-4EEA-A241-84D2B570E9CD}" srcOrd="0" destOrd="2" presId="urn:microsoft.com/office/officeart/2005/8/layout/vList5"/>
    <dgm:cxn modelId="{758BE633-5150-4239-9CA4-45B7F9B6B5C7}" type="presOf" srcId="{66D50383-2856-4B3A-BBEE-F7AAE9F11C81}" destId="{5E42943D-699D-4EEA-A241-84D2B570E9CD}" srcOrd="0" destOrd="0" presId="urn:microsoft.com/office/officeart/2005/8/layout/vList5"/>
    <dgm:cxn modelId="{DA58AF3C-B2DA-4EC2-B95E-229F06C079EE}" srcId="{BCDE3773-8044-4884-82CC-5D79755734E7}" destId="{66D50383-2856-4B3A-BBEE-F7AAE9F11C81}" srcOrd="0" destOrd="0" parTransId="{6AEF66B7-1CFD-4530-B030-921127F6A687}" sibTransId="{7B41DAFC-7772-48B9-BBA5-FF91390DABE9}"/>
    <dgm:cxn modelId="{4C00C343-7F3C-462A-9EAE-F8C70C04DB32}" srcId="{77217F27-114F-4DD2-AEF0-9E0586237743}" destId="{5D2C4DC4-392B-44A9-BC4A-57ACFFD52332}" srcOrd="2" destOrd="0" parTransId="{866BAB57-BF6A-4D9F-8AD9-48D167567C4A}" sibTransId="{7FCEE69E-FCA5-43AE-AC63-B4FE49E62845}"/>
    <dgm:cxn modelId="{AB1FC264-B38D-4EC6-9159-C826DADF0294}" type="presOf" srcId="{8D43A11B-DEC0-4073-B48F-4350AC214B2B}" destId="{5E42943D-699D-4EEA-A241-84D2B570E9CD}" srcOrd="0" destOrd="6" presId="urn:microsoft.com/office/officeart/2005/8/layout/vList5"/>
    <dgm:cxn modelId="{77E84077-52AB-429B-B09D-80130481D718}" srcId="{BCDE3773-8044-4884-82CC-5D79755734E7}" destId="{77217F27-114F-4DD2-AEF0-9E0586237743}" srcOrd="1" destOrd="0" parTransId="{5E4CFD05-28F0-40EB-82DB-8E692441F949}" sibTransId="{B12311EE-EC44-4058-9641-39E103B49189}"/>
    <dgm:cxn modelId="{5B0FADA8-FC14-4D0C-A69A-6CE85F159299}" srcId="{77217F27-114F-4DD2-AEF0-9E0586237743}" destId="{397782DA-2734-4CB0-89D5-F9B1E0FE664D}" srcOrd="0" destOrd="0" parTransId="{F75D1F25-11A0-4F36-90E3-821400131A67}" sibTransId="{1771C329-F9C5-4B53-B796-F2A85EA43F01}"/>
    <dgm:cxn modelId="{0AE4B7A9-0D01-41CE-84FC-2FA4E7E48DAF}" type="presOf" srcId="{77217F27-114F-4DD2-AEF0-9E0586237743}" destId="{5E42943D-699D-4EEA-A241-84D2B570E9CD}" srcOrd="0" destOrd="1" presId="urn:microsoft.com/office/officeart/2005/8/layout/vList5"/>
    <dgm:cxn modelId="{FB4408B7-D43B-4D0E-9A0A-6E20F171F755}" type="presOf" srcId="{2111A90B-1582-4D12-BEA5-1303FBC6E9BE}" destId="{5E5583E2-C143-440E-8372-3663C29ECE0C}" srcOrd="0" destOrd="0" presId="urn:microsoft.com/office/officeart/2005/8/layout/vList5"/>
    <dgm:cxn modelId="{A18419BB-C7BA-4B05-8C27-C717F2EDC46F}" srcId="{77217F27-114F-4DD2-AEF0-9E0586237743}" destId="{8D43A11B-DEC0-4073-B48F-4350AC214B2B}" srcOrd="4" destOrd="0" parTransId="{D9BFE0F7-76C8-44BC-9C52-602DCA68631D}" sibTransId="{3EBAA56C-C5B7-44D5-8BE7-B421D9F04D1D}"/>
    <dgm:cxn modelId="{693861C3-5123-4365-B47A-8385690BC180}" type="presOf" srcId="{4584A687-46E5-4DA8-9D32-148518CEBB52}" destId="{5E42943D-699D-4EEA-A241-84D2B570E9CD}" srcOrd="0" destOrd="3" presId="urn:microsoft.com/office/officeart/2005/8/layout/vList5"/>
    <dgm:cxn modelId="{618094D7-E295-4CC6-8B7A-7BB411D9238A}" srcId="{77217F27-114F-4DD2-AEF0-9E0586237743}" destId="{4584A687-46E5-4DA8-9D32-148518CEBB52}" srcOrd="1" destOrd="0" parTransId="{034E46AA-1DC0-423D-B2ED-D3AA0E077036}" sibTransId="{3286CBFD-B7B5-4AC8-9F60-3D2EB447E22E}"/>
    <dgm:cxn modelId="{CEE9A2E9-983E-4E72-9245-41928DAFA51D}" srcId="{2111A90B-1582-4D12-BEA5-1303FBC6E9BE}" destId="{BCDE3773-8044-4884-82CC-5D79755734E7}" srcOrd="0" destOrd="0" parTransId="{83061030-08E6-4F3A-8EEC-355312B630B6}" sibTransId="{3ED5C0E5-D218-404E-BB94-143496D8F977}"/>
    <dgm:cxn modelId="{0CD517EB-1D0E-478F-B663-4968F3AE4282}" type="presOf" srcId="{9C61CCC8-4D06-4695-83CB-0B2CA2A97585}" destId="{5E42943D-699D-4EEA-A241-84D2B570E9CD}" srcOrd="0" destOrd="5" presId="urn:microsoft.com/office/officeart/2005/8/layout/vList5"/>
    <dgm:cxn modelId="{DA53FEF3-582F-4D88-AFED-A2750E4A76F7}" srcId="{77217F27-114F-4DD2-AEF0-9E0586237743}" destId="{9C61CCC8-4D06-4695-83CB-0B2CA2A97585}" srcOrd="3" destOrd="0" parTransId="{81BB9F29-F12F-408C-A262-FA2EE2B5FC43}" sibTransId="{CE95C12B-21EC-4313-9FC2-8B90C8273E00}"/>
    <dgm:cxn modelId="{106347FC-F21C-4474-B4B1-960FF8FEC737}" type="presOf" srcId="{BCDE3773-8044-4884-82CC-5D79755734E7}" destId="{625A83ED-3C6D-4A34-8C74-3563CAF091AC}" srcOrd="0" destOrd="0" presId="urn:microsoft.com/office/officeart/2005/8/layout/vList5"/>
    <dgm:cxn modelId="{3F7D2EE2-7261-47DF-AA42-F27B9BF090DB}" type="presParOf" srcId="{5E5583E2-C143-440E-8372-3663C29ECE0C}" destId="{24EAFD0D-1B82-4AF6-B6CF-8D03C9B2A8BC}" srcOrd="0" destOrd="0" presId="urn:microsoft.com/office/officeart/2005/8/layout/vList5"/>
    <dgm:cxn modelId="{3062D7F5-384E-417E-9996-6CDBF14BBD73}" type="presParOf" srcId="{24EAFD0D-1B82-4AF6-B6CF-8D03C9B2A8BC}" destId="{625A83ED-3C6D-4A34-8C74-3563CAF091AC}" srcOrd="0" destOrd="0" presId="urn:microsoft.com/office/officeart/2005/8/layout/vList5"/>
    <dgm:cxn modelId="{A73B9377-FD11-4666-9746-DFED6748A260}" type="presParOf" srcId="{24EAFD0D-1B82-4AF6-B6CF-8D03C9B2A8BC}" destId="{5E42943D-699D-4EEA-A241-84D2B570E9CD}" srcOrd="1"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FC7E695-ED3F-4D36-A0F2-8B8EA0FD11B8}"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8C0E7F95-05E4-44EC-B9BB-0A41E49AAF65}">
      <dgm:prSet custT="1"/>
      <dgm:spPr/>
      <dgm:t>
        <a:bodyPr/>
        <a:lstStyle/>
        <a:p>
          <a:r>
            <a:rPr lang="en-US" sz="2000" dirty="0">
              <a:latin typeface="Calibri Light" panose="020F0302020204030204" pitchFamily="34" charset="0"/>
              <a:cs typeface="Calibri Light" panose="020F0302020204030204" pitchFamily="34" charset="0"/>
            </a:rPr>
            <a:t>May Receive Financial Assistance with Medicare Premiums</a:t>
          </a:r>
        </a:p>
        <a:p>
          <a:r>
            <a:rPr lang="en-US" sz="2000" dirty="0">
              <a:latin typeface="Calibri Light" panose="020F0302020204030204" pitchFamily="34" charset="0"/>
              <a:cs typeface="Calibri Light" panose="020F0302020204030204" pitchFamily="34" charset="0"/>
            </a:rPr>
            <a:t>(and cost sharing, in many cases)</a:t>
          </a:r>
        </a:p>
      </dgm:t>
    </dgm:pt>
    <dgm:pt modelId="{E450CA60-9FE0-4DF6-86E3-13CC3C1D7FE4}" type="parTrans" cxnId="{AC7C2875-3843-4D8C-8DA5-B2864198D550}">
      <dgm:prSet/>
      <dgm:spPr/>
      <dgm:t>
        <a:bodyPr/>
        <a:lstStyle/>
        <a:p>
          <a:endParaRPr lang="en-US"/>
        </a:p>
      </dgm:t>
    </dgm:pt>
    <dgm:pt modelId="{434FE740-4CDF-4BC5-99AD-913596811B82}" type="sibTrans" cxnId="{AC7C2875-3843-4D8C-8DA5-B2864198D550}">
      <dgm:prSet/>
      <dgm:spPr/>
      <dgm:t>
        <a:bodyPr/>
        <a:lstStyle/>
        <a:p>
          <a:endParaRPr lang="en-US"/>
        </a:p>
      </dgm:t>
    </dgm:pt>
    <dgm:pt modelId="{1391092C-75FA-4BBA-BAE5-0B7D93D71249}">
      <dgm:prSet custT="1"/>
      <dgm:spPr/>
      <dgm:t>
        <a:bodyPr/>
        <a:lstStyle/>
        <a:p>
          <a:r>
            <a:rPr lang="en-US" sz="2000" b="1" dirty="0">
              <a:latin typeface="Calibri Light" panose="020F0302020204030204" pitchFamily="34" charset="0"/>
              <a:cs typeface="Calibri Light" panose="020F0302020204030204" pitchFamily="34" charset="0"/>
            </a:rPr>
            <a:t>Partial Benefit </a:t>
          </a:r>
          <a:r>
            <a:rPr lang="en-US" sz="2000" dirty="0">
              <a:latin typeface="Calibri Light" panose="020F0302020204030204" pitchFamily="34" charset="0"/>
              <a:cs typeface="Calibri Light" panose="020F0302020204030204" pitchFamily="34" charset="0"/>
            </a:rPr>
            <a:t>Dually Eligible Individuals (036) </a:t>
          </a:r>
        </a:p>
      </dgm:t>
    </dgm:pt>
    <dgm:pt modelId="{53203065-4772-4F79-9931-6209CDC7234D}" type="parTrans" cxnId="{EF0607A9-0D45-4497-9CE6-7CD6CE71FE3C}">
      <dgm:prSet/>
      <dgm:spPr/>
      <dgm:t>
        <a:bodyPr/>
        <a:lstStyle/>
        <a:p>
          <a:endParaRPr lang="en-US"/>
        </a:p>
      </dgm:t>
    </dgm:pt>
    <dgm:pt modelId="{EEA34BEF-A26F-4B87-9C3C-13F16359B38B}" type="sibTrans" cxnId="{EF0607A9-0D45-4497-9CE6-7CD6CE71FE3C}">
      <dgm:prSet/>
      <dgm:spPr/>
      <dgm:t>
        <a:bodyPr/>
        <a:lstStyle/>
        <a:p>
          <a:endParaRPr lang="en-US"/>
        </a:p>
      </dgm:t>
    </dgm:pt>
    <dgm:pt modelId="{AA36A5C0-10BB-49BE-A489-1ABB0E4F7B38}">
      <dgm:prSet custT="1"/>
      <dgm:spPr/>
      <dgm:t>
        <a:bodyPr/>
        <a:lstStyle/>
        <a:p>
          <a:r>
            <a:rPr lang="en-US" sz="2000" b="1" dirty="0">
              <a:latin typeface="Calibri Light" panose="020F0302020204030204" pitchFamily="34" charset="0"/>
              <a:cs typeface="Calibri Light" panose="020F0302020204030204" pitchFamily="34" charset="0"/>
            </a:rPr>
            <a:t>Full Benefit </a:t>
          </a:r>
          <a:r>
            <a:rPr lang="en-US" sz="2000" dirty="0">
              <a:latin typeface="Calibri Light" panose="020F0302020204030204" pitchFamily="34" charset="0"/>
              <a:cs typeface="Calibri Light" panose="020F0302020204030204" pitchFamily="34" charset="0"/>
            </a:rPr>
            <a:t>dually eligible individuals (035)</a:t>
          </a:r>
        </a:p>
      </dgm:t>
    </dgm:pt>
    <dgm:pt modelId="{62B45F84-B0AC-40DE-92F7-5A421F0CF42A}" type="parTrans" cxnId="{DC70D222-7BAD-45FE-876B-5A03ABC4AD36}">
      <dgm:prSet/>
      <dgm:spPr/>
      <dgm:t>
        <a:bodyPr/>
        <a:lstStyle/>
        <a:p>
          <a:endParaRPr lang="en-US"/>
        </a:p>
      </dgm:t>
    </dgm:pt>
    <dgm:pt modelId="{652CFEFE-A92C-4A73-BE48-34D1F188B6DD}" type="sibTrans" cxnId="{DC70D222-7BAD-45FE-876B-5A03ABC4AD36}">
      <dgm:prSet/>
      <dgm:spPr/>
      <dgm:t>
        <a:bodyPr/>
        <a:lstStyle/>
        <a:p>
          <a:endParaRPr lang="en-US"/>
        </a:p>
      </dgm:t>
    </dgm:pt>
    <dgm:pt modelId="{8BDEABCE-26E8-4BAA-AE48-B6E077553E2E}">
      <dgm:prSet custT="1"/>
      <dgm:spPr/>
      <dgm:t>
        <a:bodyPr/>
        <a:lstStyle/>
        <a:p>
          <a:r>
            <a:rPr lang="en-US" sz="2000" dirty="0">
              <a:latin typeface="Calibri Light" panose="020F0302020204030204" pitchFamily="34" charset="0"/>
              <a:cs typeface="Calibri Light" panose="020F0302020204030204" pitchFamily="34" charset="0"/>
            </a:rPr>
            <a:t>Qualify for Medicare</a:t>
          </a:r>
        </a:p>
      </dgm:t>
    </dgm:pt>
    <dgm:pt modelId="{4239B436-FC10-470B-99A6-40D5AD1BEC4A}" type="parTrans" cxnId="{EB41C58E-956E-4980-8604-B16AAC8791EF}">
      <dgm:prSet/>
      <dgm:spPr/>
      <dgm:t>
        <a:bodyPr/>
        <a:lstStyle/>
        <a:p>
          <a:endParaRPr lang="en-US"/>
        </a:p>
      </dgm:t>
    </dgm:pt>
    <dgm:pt modelId="{CA46AD96-1A42-442A-9DC3-315BF0C82DF5}" type="sibTrans" cxnId="{EB41C58E-956E-4980-8604-B16AAC8791EF}">
      <dgm:prSet/>
      <dgm:spPr/>
      <dgm:t>
        <a:bodyPr/>
        <a:lstStyle/>
        <a:p>
          <a:endParaRPr lang="en-US"/>
        </a:p>
      </dgm:t>
    </dgm:pt>
    <dgm:pt modelId="{2C34DF3E-5692-4514-864E-3F94A30C7CAF}">
      <dgm:prSet custT="1"/>
      <dgm:spPr/>
      <dgm:t>
        <a:bodyPr/>
        <a:lstStyle/>
        <a:p>
          <a:r>
            <a:rPr lang="en-US" sz="2000" dirty="0">
              <a:latin typeface="Calibri Light" panose="020F0302020204030204" pitchFamily="34" charset="0"/>
              <a:cs typeface="Calibri Light" panose="020F0302020204030204" pitchFamily="34" charset="0"/>
            </a:rPr>
            <a:t>Don’t qualify for full state Medicaid benefits</a:t>
          </a:r>
        </a:p>
      </dgm:t>
    </dgm:pt>
    <dgm:pt modelId="{CA5195F6-74B9-42DF-8BDE-CC28ADC78BD7}" type="parTrans" cxnId="{A1DFCB17-5375-4BDD-BA04-E97FC88BF3CA}">
      <dgm:prSet/>
      <dgm:spPr/>
      <dgm:t>
        <a:bodyPr/>
        <a:lstStyle/>
        <a:p>
          <a:endParaRPr lang="en-US"/>
        </a:p>
      </dgm:t>
    </dgm:pt>
    <dgm:pt modelId="{C4F45797-D5D1-4D34-A6BD-827BE2A200B7}" type="sibTrans" cxnId="{A1DFCB17-5375-4BDD-BA04-E97FC88BF3CA}">
      <dgm:prSet/>
      <dgm:spPr/>
      <dgm:t>
        <a:bodyPr/>
        <a:lstStyle/>
        <a:p>
          <a:endParaRPr lang="en-US"/>
        </a:p>
      </dgm:t>
    </dgm:pt>
    <dgm:pt modelId="{C7430CE7-65CA-4FD5-9C6F-4F3AE052E8D9}">
      <dgm:prSet custT="1"/>
      <dgm:spPr/>
      <dgm:t>
        <a:bodyPr/>
        <a:lstStyle/>
        <a:p>
          <a:r>
            <a:rPr lang="en-US" sz="2000" dirty="0">
              <a:latin typeface="Calibri Light" panose="020F0302020204030204" pitchFamily="34" charset="0"/>
              <a:cs typeface="Calibri Light" panose="020F0302020204030204" pitchFamily="34" charset="0"/>
            </a:rPr>
            <a:t>Qualify for Medicare</a:t>
          </a:r>
        </a:p>
      </dgm:t>
    </dgm:pt>
    <dgm:pt modelId="{F6D44134-2AAA-4734-97B3-7664AE45A914}" type="parTrans" cxnId="{1451E4A4-D2C7-4D5F-BDAB-7276586B73AB}">
      <dgm:prSet/>
      <dgm:spPr/>
      <dgm:t>
        <a:bodyPr/>
        <a:lstStyle/>
        <a:p>
          <a:endParaRPr lang="en-US"/>
        </a:p>
      </dgm:t>
    </dgm:pt>
    <dgm:pt modelId="{23CE29D5-735D-437E-92D8-4815A83B48A8}" type="sibTrans" cxnId="{1451E4A4-D2C7-4D5F-BDAB-7276586B73AB}">
      <dgm:prSet/>
      <dgm:spPr/>
      <dgm:t>
        <a:bodyPr/>
        <a:lstStyle/>
        <a:p>
          <a:endParaRPr lang="en-US"/>
        </a:p>
      </dgm:t>
    </dgm:pt>
    <dgm:pt modelId="{6E6CCE36-1720-4CA3-884B-CB6E05D0AB74}">
      <dgm:prSet custT="1"/>
      <dgm:spPr/>
      <dgm:t>
        <a:bodyPr/>
        <a:lstStyle/>
        <a:p>
          <a:r>
            <a:rPr lang="en-US" sz="2000" dirty="0">
              <a:latin typeface="Calibri Light" panose="020F0302020204030204" pitchFamily="34" charset="0"/>
              <a:cs typeface="Calibri Light" panose="020F0302020204030204" pitchFamily="34" charset="0"/>
            </a:rPr>
            <a:t>Qualify for full state Medicaid benefits</a:t>
          </a:r>
        </a:p>
      </dgm:t>
    </dgm:pt>
    <dgm:pt modelId="{246612B4-880F-468E-9F46-F55AD44DC40C}" type="parTrans" cxnId="{523CE7CF-D33F-4273-B603-125E431DD956}">
      <dgm:prSet/>
      <dgm:spPr/>
      <dgm:t>
        <a:bodyPr/>
        <a:lstStyle/>
        <a:p>
          <a:endParaRPr lang="en-US"/>
        </a:p>
      </dgm:t>
    </dgm:pt>
    <dgm:pt modelId="{E0E79985-A284-4514-A5BD-C296BF4BDCB2}" type="sibTrans" cxnId="{523CE7CF-D33F-4273-B603-125E431DD956}">
      <dgm:prSet/>
      <dgm:spPr/>
      <dgm:t>
        <a:bodyPr/>
        <a:lstStyle/>
        <a:p>
          <a:endParaRPr lang="en-US"/>
        </a:p>
      </dgm:t>
    </dgm:pt>
    <dgm:pt modelId="{22089EA4-5978-4396-815C-E015EA7BDAEA}" type="pres">
      <dgm:prSet presAssocID="{4FC7E695-ED3F-4D36-A0F2-8B8EA0FD11B8}" presName="Name0" presStyleCnt="0">
        <dgm:presLayoutVars>
          <dgm:dir/>
          <dgm:animLvl val="lvl"/>
          <dgm:resizeHandles val="exact"/>
        </dgm:presLayoutVars>
      </dgm:prSet>
      <dgm:spPr/>
    </dgm:pt>
    <dgm:pt modelId="{EE6812BB-55C6-4315-B433-5BCAC681DA25}" type="pres">
      <dgm:prSet presAssocID="{8C0E7F95-05E4-44EC-B9BB-0A41E49AAF65}" presName="linNode" presStyleCnt="0"/>
      <dgm:spPr/>
    </dgm:pt>
    <dgm:pt modelId="{308A7190-747A-4434-86C0-D857C723ECD9}" type="pres">
      <dgm:prSet presAssocID="{8C0E7F95-05E4-44EC-B9BB-0A41E49AAF65}" presName="parentText" presStyleLbl="node1" presStyleIdx="0" presStyleCnt="1">
        <dgm:presLayoutVars>
          <dgm:chMax val="1"/>
          <dgm:bulletEnabled val="1"/>
        </dgm:presLayoutVars>
      </dgm:prSet>
      <dgm:spPr/>
    </dgm:pt>
    <dgm:pt modelId="{54FE7EF4-4B32-42DF-8477-844680BF5FD8}" type="pres">
      <dgm:prSet presAssocID="{8C0E7F95-05E4-44EC-B9BB-0A41E49AAF65}" presName="descendantText" presStyleLbl="alignAccFollowNode1" presStyleIdx="0" presStyleCnt="1">
        <dgm:presLayoutVars>
          <dgm:bulletEnabled val="1"/>
        </dgm:presLayoutVars>
      </dgm:prSet>
      <dgm:spPr/>
    </dgm:pt>
  </dgm:ptLst>
  <dgm:cxnLst>
    <dgm:cxn modelId="{A1DFCB17-5375-4BDD-BA04-E97FC88BF3CA}" srcId="{1391092C-75FA-4BBA-BAE5-0B7D93D71249}" destId="{2C34DF3E-5692-4514-864E-3F94A30C7CAF}" srcOrd="1" destOrd="0" parTransId="{CA5195F6-74B9-42DF-8BDE-CC28ADC78BD7}" sibTransId="{C4F45797-D5D1-4D34-A6BD-827BE2A200B7}"/>
    <dgm:cxn modelId="{1FC2F819-BD27-4179-9589-94581E80A665}" type="presOf" srcId="{8C0E7F95-05E4-44EC-B9BB-0A41E49AAF65}" destId="{308A7190-747A-4434-86C0-D857C723ECD9}" srcOrd="0" destOrd="0" presId="urn:microsoft.com/office/officeart/2005/8/layout/vList5"/>
    <dgm:cxn modelId="{DC70D222-7BAD-45FE-876B-5A03ABC4AD36}" srcId="{8C0E7F95-05E4-44EC-B9BB-0A41E49AAF65}" destId="{AA36A5C0-10BB-49BE-A489-1ABB0E4F7B38}" srcOrd="1" destOrd="0" parTransId="{62B45F84-B0AC-40DE-92F7-5A421F0CF42A}" sibTransId="{652CFEFE-A92C-4A73-BE48-34D1F188B6DD}"/>
    <dgm:cxn modelId="{90E1863E-2535-49DF-ADB8-301CE3DF8918}" type="presOf" srcId="{2C34DF3E-5692-4514-864E-3F94A30C7CAF}" destId="{54FE7EF4-4B32-42DF-8477-844680BF5FD8}" srcOrd="0" destOrd="2" presId="urn:microsoft.com/office/officeart/2005/8/layout/vList5"/>
    <dgm:cxn modelId="{EDBC4F63-B9A5-40C5-A2DC-DB8A2425149F}" type="presOf" srcId="{C7430CE7-65CA-4FD5-9C6F-4F3AE052E8D9}" destId="{54FE7EF4-4B32-42DF-8477-844680BF5FD8}" srcOrd="0" destOrd="4" presId="urn:microsoft.com/office/officeart/2005/8/layout/vList5"/>
    <dgm:cxn modelId="{E81BF272-813E-49AA-936C-90D1625A86B1}" type="presOf" srcId="{8BDEABCE-26E8-4BAA-AE48-B6E077553E2E}" destId="{54FE7EF4-4B32-42DF-8477-844680BF5FD8}" srcOrd="0" destOrd="1" presId="urn:microsoft.com/office/officeart/2005/8/layout/vList5"/>
    <dgm:cxn modelId="{AC7C2875-3843-4D8C-8DA5-B2864198D550}" srcId="{4FC7E695-ED3F-4D36-A0F2-8B8EA0FD11B8}" destId="{8C0E7F95-05E4-44EC-B9BB-0A41E49AAF65}" srcOrd="0" destOrd="0" parTransId="{E450CA60-9FE0-4DF6-86E3-13CC3C1D7FE4}" sibTransId="{434FE740-4CDF-4BC5-99AD-913596811B82}"/>
    <dgm:cxn modelId="{460B9278-CA74-485F-B288-F62D0CAA1A27}" type="presOf" srcId="{4FC7E695-ED3F-4D36-A0F2-8B8EA0FD11B8}" destId="{22089EA4-5978-4396-815C-E015EA7BDAEA}" srcOrd="0" destOrd="0" presId="urn:microsoft.com/office/officeart/2005/8/layout/vList5"/>
    <dgm:cxn modelId="{EB41C58E-956E-4980-8604-B16AAC8791EF}" srcId="{1391092C-75FA-4BBA-BAE5-0B7D93D71249}" destId="{8BDEABCE-26E8-4BAA-AE48-B6E077553E2E}" srcOrd="0" destOrd="0" parTransId="{4239B436-FC10-470B-99A6-40D5AD1BEC4A}" sibTransId="{CA46AD96-1A42-442A-9DC3-315BF0C82DF5}"/>
    <dgm:cxn modelId="{75BDB79D-CA91-43ED-B7BD-CADEECE90DAF}" type="presOf" srcId="{AA36A5C0-10BB-49BE-A489-1ABB0E4F7B38}" destId="{54FE7EF4-4B32-42DF-8477-844680BF5FD8}" srcOrd="0" destOrd="3" presId="urn:microsoft.com/office/officeart/2005/8/layout/vList5"/>
    <dgm:cxn modelId="{1451E4A4-D2C7-4D5F-BDAB-7276586B73AB}" srcId="{AA36A5C0-10BB-49BE-A489-1ABB0E4F7B38}" destId="{C7430CE7-65CA-4FD5-9C6F-4F3AE052E8D9}" srcOrd="0" destOrd="0" parTransId="{F6D44134-2AAA-4734-97B3-7664AE45A914}" sibTransId="{23CE29D5-735D-437E-92D8-4815A83B48A8}"/>
    <dgm:cxn modelId="{EF0607A9-0D45-4497-9CE6-7CD6CE71FE3C}" srcId="{8C0E7F95-05E4-44EC-B9BB-0A41E49AAF65}" destId="{1391092C-75FA-4BBA-BAE5-0B7D93D71249}" srcOrd="0" destOrd="0" parTransId="{53203065-4772-4F79-9931-6209CDC7234D}" sibTransId="{EEA34BEF-A26F-4B87-9C3C-13F16359B38B}"/>
    <dgm:cxn modelId="{36C905C9-B5FD-4A17-A982-6523FC0F2A1D}" type="presOf" srcId="{1391092C-75FA-4BBA-BAE5-0B7D93D71249}" destId="{54FE7EF4-4B32-42DF-8477-844680BF5FD8}" srcOrd="0" destOrd="0" presId="urn:microsoft.com/office/officeart/2005/8/layout/vList5"/>
    <dgm:cxn modelId="{523CE7CF-D33F-4273-B603-125E431DD956}" srcId="{AA36A5C0-10BB-49BE-A489-1ABB0E4F7B38}" destId="{6E6CCE36-1720-4CA3-884B-CB6E05D0AB74}" srcOrd="1" destOrd="0" parTransId="{246612B4-880F-468E-9F46-F55AD44DC40C}" sibTransId="{E0E79985-A284-4514-A5BD-C296BF4BDCB2}"/>
    <dgm:cxn modelId="{0D86A8DC-51E8-4244-A603-7184F80E7F9B}" type="presOf" srcId="{6E6CCE36-1720-4CA3-884B-CB6E05D0AB74}" destId="{54FE7EF4-4B32-42DF-8477-844680BF5FD8}" srcOrd="0" destOrd="5" presId="urn:microsoft.com/office/officeart/2005/8/layout/vList5"/>
    <dgm:cxn modelId="{3493CB29-EA6D-4123-8A5B-25C981191CD3}" type="presParOf" srcId="{22089EA4-5978-4396-815C-E015EA7BDAEA}" destId="{EE6812BB-55C6-4315-B433-5BCAC681DA25}" srcOrd="0" destOrd="0" presId="urn:microsoft.com/office/officeart/2005/8/layout/vList5"/>
    <dgm:cxn modelId="{2B01F254-7BDE-44B1-91C1-D9E6E9763BC7}" type="presParOf" srcId="{EE6812BB-55C6-4315-B433-5BCAC681DA25}" destId="{308A7190-747A-4434-86C0-D857C723ECD9}" srcOrd="0" destOrd="0" presId="urn:microsoft.com/office/officeart/2005/8/layout/vList5"/>
    <dgm:cxn modelId="{BD593634-78BB-4519-8056-E6922485D5BD}" type="presParOf" srcId="{EE6812BB-55C6-4315-B433-5BCAC681DA25}" destId="{54FE7EF4-4B32-42DF-8477-844680BF5FD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9FC3BB-CD7A-48B1-B1D2-E183CBA9D18E}"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US"/>
        </a:p>
      </dgm:t>
    </dgm:pt>
    <dgm:pt modelId="{19AB85DB-EBAA-473E-9CD8-B68BC7F9F43E}">
      <dgm:prSet custT="1"/>
      <dgm:spPr/>
      <dgm:t>
        <a:bodyPr/>
        <a:lstStyle/>
        <a:p>
          <a:r>
            <a:rPr lang="en-US" sz="2400" dirty="0"/>
            <a:t>MOC goals        have regulatory alignment with:</a:t>
          </a:r>
        </a:p>
      </dgm:t>
    </dgm:pt>
    <dgm:pt modelId="{9BA963DD-DECE-4810-B850-4DE4D0007ADD}" type="parTrans" cxnId="{F20DC2C2-3D0D-4BDA-8FAE-17D814E17B70}">
      <dgm:prSet/>
      <dgm:spPr/>
      <dgm:t>
        <a:bodyPr/>
        <a:lstStyle/>
        <a:p>
          <a:endParaRPr lang="en-US"/>
        </a:p>
      </dgm:t>
    </dgm:pt>
    <dgm:pt modelId="{F498F9FD-DAEF-4A42-97EF-DC8BDFB56F12}" type="sibTrans" cxnId="{F20DC2C2-3D0D-4BDA-8FAE-17D814E17B70}">
      <dgm:prSet/>
      <dgm:spPr/>
      <dgm:t>
        <a:bodyPr/>
        <a:lstStyle/>
        <a:p>
          <a:endParaRPr lang="en-US"/>
        </a:p>
      </dgm:t>
    </dgm:pt>
    <dgm:pt modelId="{1DF67800-BD5D-44C1-8CB7-F0D8FA91E3DB}">
      <dgm:prSet custT="1"/>
      <dgm:spPr/>
      <dgm:t>
        <a:bodyPr/>
        <a:lstStyle/>
        <a:p>
          <a:r>
            <a:rPr lang="en-US" sz="1400" dirty="0">
              <a:latin typeface="Calibri Light" panose="020F0302020204030204" pitchFamily="34" charset="0"/>
              <a:cs typeface="Calibri Light" panose="020F0302020204030204" pitchFamily="34" charset="0"/>
            </a:rPr>
            <a:t>Medicare Star Ratings</a:t>
          </a:r>
        </a:p>
      </dgm:t>
    </dgm:pt>
    <dgm:pt modelId="{DE50BEE1-3496-4967-93E8-475B5CAA0E91}" type="parTrans" cxnId="{7C3A33DA-4278-4501-9AE2-6E6E2F310295}">
      <dgm:prSet/>
      <dgm:spPr/>
      <dgm:t>
        <a:bodyPr/>
        <a:lstStyle/>
        <a:p>
          <a:endParaRPr lang="en-US"/>
        </a:p>
      </dgm:t>
    </dgm:pt>
    <dgm:pt modelId="{2AB9F82E-D461-477B-BDA8-2F096C303556}" type="sibTrans" cxnId="{7C3A33DA-4278-4501-9AE2-6E6E2F310295}">
      <dgm:prSet/>
      <dgm:spPr/>
      <dgm:t>
        <a:bodyPr/>
        <a:lstStyle/>
        <a:p>
          <a:endParaRPr lang="en-US"/>
        </a:p>
      </dgm:t>
    </dgm:pt>
    <dgm:pt modelId="{882747A8-91B7-4314-808B-BF7D2D4E2FB0}">
      <dgm:prSet custT="1"/>
      <dgm:spPr/>
      <dgm:t>
        <a:bodyPr/>
        <a:lstStyle/>
        <a:p>
          <a:r>
            <a:rPr lang="en-US" sz="1400" dirty="0">
              <a:latin typeface="Calibri Light" panose="020F0302020204030204" pitchFamily="34" charset="0"/>
              <a:cs typeface="Calibri Light" panose="020F0302020204030204" pitchFamily="34" charset="0"/>
            </a:rPr>
            <a:t>CAHPS - </a:t>
          </a:r>
          <a:r>
            <a:rPr lang="en-US" sz="1400" b="0" i="0" baseline="0" dirty="0">
              <a:latin typeface="Calibri Light" panose="020F0302020204030204" pitchFamily="34" charset="0"/>
              <a:cs typeface="Calibri Light" panose="020F0302020204030204" pitchFamily="34" charset="0"/>
            </a:rPr>
            <a:t>Consumer Assessment of Healthcare Providers and Systems </a:t>
          </a:r>
          <a:endParaRPr lang="en-US" sz="1400" dirty="0">
            <a:latin typeface="Calibri Light" panose="020F0302020204030204" pitchFamily="34" charset="0"/>
            <a:cs typeface="Calibri Light" panose="020F0302020204030204" pitchFamily="34" charset="0"/>
          </a:endParaRPr>
        </a:p>
      </dgm:t>
    </dgm:pt>
    <dgm:pt modelId="{278E3B29-9F57-49A6-A41F-3C8302FDEFF4}" type="parTrans" cxnId="{7D328A02-4C67-47F2-9E2A-7F752CE13368}">
      <dgm:prSet/>
      <dgm:spPr/>
      <dgm:t>
        <a:bodyPr/>
        <a:lstStyle/>
        <a:p>
          <a:endParaRPr lang="en-US"/>
        </a:p>
      </dgm:t>
    </dgm:pt>
    <dgm:pt modelId="{DDDA9890-CFF3-409D-BC5B-F2E75588F148}" type="sibTrans" cxnId="{7D328A02-4C67-47F2-9E2A-7F752CE13368}">
      <dgm:prSet/>
      <dgm:spPr/>
      <dgm:t>
        <a:bodyPr/>
        <a:lstStyle/>
        <a:p>
          <a:endParaRPr lang="en-US"/>
        </a:p>
      </dgm:t>
    </dgm:pt>
    <dgm:pt modelId="{A2A433E6-6B52-4F21-B4C0-E9C65F4C6EAF}">
      <dgm:prSet custT="1"/>
      <dgm:spPr/>
      <dgm:t>
        <a:bodyPr/>
        <a:lstStyle/>
        <a:p>
          <a:r>
            <a:rPr lang="en-US" sz="1400" dirty="0">
              <a:latin typeface="Calibri Light" panose="020F0302020204030204" pitchFamily="34" charset="0"/>
              <a:cs typeface="Calibri Light" panose="020F0302020204030204" pitchFamily="34" charset="0"/>
            </a:rPr>
            <a:t>HEDIS - </a:t>
          </a:r>
          <a:r>
            <a:rPr lang="en-US" sz="1400" b="0" i="0" baseline="0" dirty="0">
              <a:latin typeface="Calibri Light" panose="020F0302020204030204" pitchFamily="34" charset="0"/>
              <a:cs typeface="Calibri Light" panose="020F0302020204030204" pitchFamily="34" charset="0"/>
            </a:rPr>
            <a:t>Healthcare Effectiveness Data and Information Set </a:t>
          </a:r>
          <a:endParaRPr lang="en-US" sz="1400" dirty="0">
            <a:latin typeface="Calibri Light" panose="020F0302020204030204" pitchFamily="34" charset="0"/>
            <a:cs typeface="Calibri Light" panose="020F0302020204030204" pitchFamily="34" charset="0"/>
          </a:endParaRPr>
        </a:p>
      </dgm:t>
    </dgm:pt>
    <dgm:pt modelId="{C0973CB6-6F42-4341-BA60-EB2F3188A08B}" type="parTrans" cxnId="{59361A6D-5877-4726-8A38-022306CBAC1E}">
      <dgm:prSet/>
      <dgm:spPr/>
      <dgm:t>
        <a:bodyPr/>
        <a:lstStyle/>
        <a:p>
          <a:endParaRPr lang="en-US"/>
        </a:p>
      </dgm:t>
    </dgm:pt>
    <dgm:pt modelId="{5B82705F-A8E2-4D78-B6C4-6911204CCE08}" type="sibTrans" cxnId="{59361A6D-5877-4726-8A38-022306CBAC1E}">
      <dgm:prSet/>
      <dgm:spPr/>
      <dgm:t>
        <a:bodyPr/>
        <a:lstStyle/>
        <a:p>
          <a:endParaRPr lang="en-US"/>
        </a:p>
      </dgm:t>
    </dgm:pt>
    <dgm:pt modelId="{CAB02D9E-5D33-49EF-ABD0-43866970D18E}">
      <dgm:prSet custT="1"/>
      <dgm:spPr/>
      <dgm:t>
        <a:bodyPr/>
        <a:lstStyle/>
        <a:p>
          <a:r>
            <a:rPr lang="en-US" sz="1400" dirty="0">
              <a:latin typeface="Calibri Light" panose="020F0302020204030204" pitchFamily="34" charset="0"/>
              <a:cs typeface="Calibri Light" panose="020F0302020204030204" pitchFamily="34" charset="0"/>
            </a:rPr>
            <a:t>HOS - </a:t>
          </a:r>
          <a:r>
            <a:rPr lang="en-US" sz="1400" b="0" i="0" baseline="0" dirty="0">
              <a:latin typeface="Calibri Light" panose="020F0302020204030204" pitchFamily="34" charset="0"/>
              <a:cs typeface="Calibri Light" panose="020F0302020204030204" pitchFamily="34" charset="0"/>
            </a:rPr>
            <a:t>Health Outcomes Survey</a:t>
          </a:r>
          <a:endParaRPr lang="en-US" sz="1400" dirty="0">
            <a:latin typeface="Calibri Light" panose="020F0302020204030204" pitchFamily="34" charset="0"/>
            <a:cs typeface="Calibri Light" panose="020F0302020204030204" pitchFamily="34" charset="0"/>
          </a:endParaRPr>
        </a:p>
      </dgm:t>
    </dgm:pt>
    <dgm:pt modelId="{0D0B04A6-0EE4-4DF1-82BC-2FA9F8A57C8F}" type="parTrans" cxnId="{0A7D01A8-CE3C-4ABE-912B-67B2E6E9602E}">
      <dgm:prSet/>
      <dgm:spPr/>
      <dgm:t>
        <a:bodyPr/>
        <a:lstStyle/>
        <a:p>
          <a:endParaRPr lang="en-US"/>
        </a:p>
      </dgm:t>
    </dgm:pt>
    <dgm:pt modelId="{339FA8EF-0B8E-408E-B4E9-1FF3D2858F40}" type="sibTrans" cxnId="{0A7D01A8-CE3C-4ABE-912B-67B2E6E9602E}">
      <dgm:prSet/>
      <dgm:spPr/>
      <dgm:t>
        <a:bodyPr/>
        <a:lstStyle/>
        <a:p>
          <a:endParaRPr lang="en-US"/>
        </a:p>
      </dgm:t>
    </dgm:pt>
    <dgm:pt modelId="{2C55AD12-DC18-44D4-B8ED-3499D81649FC}">
      <dgm:prSet custT="1"/>
      <dgm:spPr/>
      <dgm:t>
        <a:bodyPr/>
        <a:lstStyle/>
        <a:p>
          <a:r>
            <a:rPr lang="en-US" sz="2400" dirty="0"/>
            <a:t>MOC goals may include:</a:t>
          </a:r>
        </a:p>
      </dgm:t>
    </dgm:pt>
    <dgm:pt modelId="{B17F31A9-D95D-48A9-A45F-B812A131E18A}" type="parTrans" cxnId="{41AED8BC-3A83-4B76-8686-B8CF7F792F49}">
      <dgm:prSet/>
      <dgm:spPr/>
      <dgm:t>
        <a:bodyPr/>
        <a:lstStyle/>
        <a:p>
          <a:endParaRPr lang="en-US"/>
        </a:p>
      </dgm:t>
    </dgm:pt>
    <dgm:pt modelId="{DE98FDB5-39AA-413E-B588-0B13329EDF9E}" type="sibTrans" cxnId="{41AED8BC-3A83-4B76-8686-B8CF7F792F49}">
      <dgm:prSet/>
      <dgm:spPr/>
      <dgm:t>
        <a:bodyPr/>
        <a:lstStyle/>
        <a:p>
          <a:endParaRPr lang="en-US"/>
        </a:p>
      </dgm:t>
    </dgm:pt>
    <dgm:pt modelId="{58B95ACE-4CC7-4C71-95DA-B0B0F2770C09}">
      <dgm:prSet custT="1"/>
      <dgm:spPr/>
      <dgm:t>
        <a:bodyPr/>
        <a:lstStyle/>
        <a:p>
          <a:r>
            <a:rPr lang="en-US" sz="1400" b="0" i="0" baseline="0" dirty="0">
              <a:latin typeface="Calibri Light" panose="020F0302020204030204" pitchFamily="34" charset="0"/>
              <a:cs typeface="Calibri Light" panose="020F0302020204030204" pitchFamily="34" charset="0"/>
            </a:rPr>
            <a:t>Access to c</a:t>
          </a:r>
          <a:r>
            <a:rPr lang="en-US" sz="1400" dirty="0">
              <a:latin typeface="Calibri Light" panose="020F0302020204030204" pitchFamily="34" charset="0"/>
              <a:cs typeface="Calibri Light" panose="020F0302020204030204" pitchFamily="34" charset="0"/>
            </a:rPr>
            <a:t>are</a:t>
          </a:r>
        </a:p>
      </dgm:t>
    </dgm:pt>
    <dgm:pt modelId="{672C8B30-DB3C-489A-A4DB-2ECD78FD841A}" type="parTrans" cxnId="{D1E4E54C-0436-40C2-B7D8-AB0C858704ED}">
      <dgm:prSet/>
      <dgm:spPr/>
      <dgm:t>
        <a:bodyPr/>
        <a:lstStyle/>
        <a:p>
          <a:endParaRPr lang="en-US"/>
        </a:p>
      </dgm:t>
    </dgm:pt>
    <dgm:pt modelId="{95DCA155-E99A-4BCC-A050-9B42EDE6864B}" type="sibTrans" cxnId="{D1E4E54C-0436-40C2-B7D8-AB0C858704ED}">
      <dgm:prSet/>
      <dgm:spPr/>
      <dgm:t>
        <a:bodyPr/>
        <a:lstStyle/>
        <a:p>
          <a:endParaRPr lang="en-US"/>
        </a:p>
      </dgm:t>
    </dgm:pt>
    <dgm:pt modelId="{3476C561-1D9B-48CA-B0F3-64D5880DC46C}">
      <dgm:prSet custT="1"/>
      <dgm:spPr/>
      <dgm:t>
        <a:bodyPr/>
        <a:lstStyle/>
        <a:p>
          <a:r>
            <a:rPr lang="en-US" sz="1400" b="0" i="0" baseline="0" dirty="0">
              <a:latin typeface="Calibri Light" panose="020F0302020204030204" pitchFamily="34" charset="0"/>
              <a:cs typeface="Calibri Light" panose="020F0302020204030204" pitchFamily="34" charset="0"/>
            </a:rPr>
            <a:t>Member satisfaction</a:t>
          </a:r>
          <a:endParaRPr lang="en-US" sz="1400" dirty="0">
            <a:latin typeface="Calibri Light" panose="020F0302020204030204" pitchFamily="34" charset="0"/>
            <a:cs typeface="Calibri Light" panose="020F0302020204030204" pitchFamily="34" charset="0"/>
          </a:endParaRPr>
        </a:p>
      </dgm:t>
    </dgm:pt>
    <dgm:pt modelId="{81B40E63-1BF7-438C-9122-7CC484D8C2CC}" type="parTrans" cxnId="{42A0C5C7-12F2-43A6-BC1E-6A4AEF0C6845}">
      <dgm:prSet/>
      <dgm:spPr/>
      <dgm:t>
        <a:bodyPr/>
        <a:lstStyle/>
        <a:p>
          <a:endParaRPr lang="en-US"/>
        </a:p>
      </dgm:t>
    </dgm:pt>
    <dgm:pt modelId="{3F83CFB3-9191-4F62-8318-18603F072F98}" type="sibTrans" cxnId="{42A0C5C7-12F2-43A6-BC1E-6A4AEF0C6845}">
      <dgm:prSet/>
      <dgm:spPr/>
      <dgm:t>
        <a:bodyPr/>
        <a:lstStyle/>
        <a:p>
          <a:endParaRPr lang="en-US"/>
        </a:p>
      </dgm:t>
    </dgm:pt>
    <dgm:pt modelId="{CEFB0F0C-AAF1-4E8C-8696-14F0062B62D4}">
      <dgm:prSet custT="1"/>
      <dgm:spPr/>
      <dgm:t>
        <a:bodyPr/>
        <a:lstStyle/>
        <a:p>
          <a:r>
            <a:rPr lang="en-US" sz="1400" dirty="0">
              <a:latin typeface="Calibri Light" panose="020F0302020204030204" pitchFamily="34" charset="0"/>
              <a:cs typeface="Calibri Light" panose="020F0302020204030204" pitchFamily="34" charset="0"/>
            </a:rPr>
            <a:t>Access to preventive health services</a:t>
          </a:r>
        </a:p>
      </dgm:t>
    </dgm:pt>
    <dgm:pt modelId="{6BCB694B-796B-4768-9299-C9DA1C1DE4AE}" type="parTrans" cxnId="{7BFA0835-D213-42BE-8DDB-BE42B256125C}">
      <dgm:prSet/>
      <dgm:spPr/>
      <dgm:t>
        <a:bodyPr/>
        <a:lstStyle/>
        <a:p>
          <a:endParaRPr lang="en-US"/>
        </a:p>
      </dgm:t>
    </dgm:pt>
    <dgm:pt modelId="{76097D66-48FC-4EFC-9951-5F1C5BFB2243}" type="sibTrans" cxnId="{7BFA0835-D213-42BE-8DDB-BE42B256125C}">
      <dgm:prSet/>
      <dgm:spPr/>
      <dgm:t>
        <a:bodyPr/>
        <a:lstStyle/>
        <a:p>
          <a:endParaRPr lang="en-US"/>
        </a:p>
      </dgm:t>
    </dgm:pt>
    <dgm:pt modelId="{5AF8A35F-FBF1-4A91-87DA-2AE96625270D}">
      <dgm:prSet custT="1"/>
      <dgm:spPr/>
      <dgm:t>
        <a:bodyPr/>
        <a:lstStyle/>
        <a:p>
          <a:r>
            <a:rPr lang="en-US" sz="1400" b="0" i="0" baseline="0" dirty="0">
              <a:latin typeface="Calibri Light" panose="020F0302020204030204" pitchFamily="34" charset="0"/>
              <a:cs typeface="Calibri Light" panose="020F0302020204030204" pitchFamily="34" charset="0"/>
            </a:rPr>
            <a:t>Chronic care management</a:t>
          </a:r>
          <a:endParaRPr lang="en-US" sz="1400" dirty="0">
            <a:latin typeface="Calibri Light" panose="020F0302020204030204" pitchFamily="34" charset="0"/>
            <a:cs typeface="Calibri Light" panose="020F0302020204030204" pitchFamily="34" charset="0"/>
          </a:endParaRPr>
        </a:p>
      </dgm:t>
    </dgm:pt>
    <dgm:pt modelId="{8BF360CA-5CE7-46A3-851B-5230BF998594}" type="parTrans" cxnId="{B80DE9F1-961D-4EF4-B14D-D74198F9775D}">
      <dgm:prSet/>
      <dgm:spPr/>
      <dgm:t>
        <a:bodyPr/>
        <a:lstStyle/>
        <a:p>
          <a:endParaRPr lang="en-US"/>
        </a:p>
      </dgm:t>
    </dgm:pt>
    <dgm:pt modelId="{F2577097-6980-44BA-9254-6C4F0D0AE226}" type="sibTrans" cxnId="{B80DE9F1-961D-4EF4-B14D-D74198F9775D}">
      <dgm:prSet/>
      <dgm:spPr/>
      <dgm:t>
        <a:bodyPr/>
        <a:lstStyle/>
        <a:p>
          <a:endParaRPr lang="en-US"/>
        </a:p>
      </dgm:t>
    </dgm:pt>
    <dgm:pt modelId="{610F7783-DC4C-488B-A6E5-8E82B5E91468}">
      <dgm:prSet custT="1"/>
      <dgm:spPr/>
      <dgm:t>
        <a:bodyPr/>
        <a:lstStyle/>
        <a:p>
          <a:r>
            <a:rPr lang="en-US" sz="2400" dirty="0"/>
            <a:t>Determining     MOC goals:</a:t>
          </a:r>
        </a:p>
      </dgm:t>
    </dgm:pt>
    <dgm:pt modelId="{9FB88938-DBE0-48CC-B777-4ACB04822EA8}" type="parTrans" cxnId="{80ADB071-AC35-48A2-81AB-8066DBBC2022}">
      <dgm:prSet/>
      <dgm:spPr/>
      <dgm:t>
        <a:bodyPr/>
        <a:lstStyle/>
        <a:p>
          <a:endParaRPr lang="en-US"/>
        </a:p>
      </dgm:t>
    </dgm:pt>
    <dgm:pt modelId="{C653DE03-08B5-4E88-9E89-4BC9C6F42390}" type="sibTrans" cxnId="{80ADB071-AC35-48A2-81AB-8066DBBC2022}">
      <dgm:prSet/>
      <dgm:spPr/>
      <dgm:t>
        <a:bodyPr/>
        <a:lstStyle/>
        <a:p>
          <a:endParaRPr lang="en-US"/>
        </a:p>
      </dgm:t>
    </dgm:pt>
    <dgm:pt modelId="{81C14676-89F1-41DF-8E81-ABFF153A7E2A}">
      <dgm:prSet custT="1"/>
      <dgm:spPr/>
      <dgm:t>
        <a:bodyPr/>
        <a:lstStyle/>
        <a:p>
          <a:r>
            <a:rPr lang="en-US" sz="1400" dirty="0">
              <a:latin typeface="Calibri Light" panose="020F0302020204030204" pitchFamily="34" charset="0"/>
              <a:cs typeface="Calibri Light" panose="020F0302020204030204" pitchFamily="34" charset="0"/>
            </a:rPr>
            <a:t>UHP determines goals for the Model of Care related to </a:t>
          </a:r>
          <a:r>
            <a:rPr lang="en-US" sz="1400" i="0" dirty="0">
              <a:latin typeface="Calibri Light" panose="020F0302020204030204" pitchFamily="34" charset="0"/>
              <a:cs typeface="Calibri Light" panose="020F0302020204030204" pitchFamily="34" charset="0"/>
            </a:rPr>
            <a:t>improvement</a:t>
          </a:r>
          <a:r>
            <a:rPr lang="en-US" sz="1400" dirty="0">
              <a:latin typeface="Calibri Light" panose="020F0302020204030204" pitchFamily="34" charset="0"/>
              <a:cs typeface="Calibri Light" panose="020F0302020204030204" pitchFamily="34" charset="0"/>
            </a:rPr>
            <a:t> of the quality of care our members receive</a:t>
          </a:r>
          <a:r>
            <a:rPr lang="en-US" sz="1300" dirty="0"/>
            <a:t>.  </a:t>
          </a:r>
        </a:p>
      </dgm:t>
    </dgm:pt>
    <dgm:pt modelId="{A5CF6D1C-6048-430D-A894-8B8957E7FE36}" type="parTrans" cxnId="{0EB885A4-6B5F-434C-A577-4C376A04E33C}">
      <dgm:prSet/>
      <dgm:spPr/>
      <dgm:t>
        <a:bodyPr/>
        <a:lstStyle/>
        <a:p>
          <a:endParaRPr lang="en-US"/>
        </a:p>
      </dgm:t>
    </dgm:pt>
    <dgm:pt modelId="{6543424F-0A1C-439E-B8EB-75A9E62FC09C}" type="sibTrans" cxnId="{0EB885A4-6B5F-434C-A577-4C376A04E33C}">
      <dgm:prSet/>
      <dgm:spPr/>
      <dgm:t>
        <a:bodyPr/>
        <a:lstStyle/>
        <a:p>
          <a:endParaRPr lang="en-US"/>
        </a:p>
      </dgm:t>
    </dgm:pt>
    <dgm:pt modelId="{5B2D7168-4AEA-4324-A77F-6347B2AFFE02}">
      <dgm:prSet custT="1"/>
      <dgm:spPr/>
      <dgm:t>
        <a:bodyPr/>
        <a:lstStyle/>
        <a:p>
          <a:r>
            <a:rPr lang="en-US" sz="1400" dirty="0">
              <a:latin typeface="Calibri Light" panose="020F0302020204030204" pitchFamily="34" charset="0"/>
              <a:cs typeface="Calibri Light" panose="020F0302020204030204" pitchFamily="34" charset="0"/>
            </a:rPr>
            <a:t>Risk Stratification</a:t>
          </a:r>
        </a:p>
      </dgm:t>
    </dgm:pt>
    <dgm:pt modelId="{24B80104-AC06-49B5-AB47-F2BE607D9B2A}" type="parTrans" cxnId="{F622E342-D74D-44F2-912E-BCFBCBE7B04D}">
      <dgm:prSet/>
      <dgm:spPr/>
      <dgm:t>
        <a:bodyPr/>
        <a:lstStyle/>
        <a:p>
          <a:endParaRPr lang="en-US"/>
        </a:p>
      </dgm:t>
    </dgm:pt>
    <dgm:pt modelId="{ED5BAAB5-5ADF-4F67-95B1-030A92555403}" type="sibTrans" cxnId="{F622E342-D74D-44F2-912E-BCFBCBE7B04D}">
      <dgm:prSet/>
      <dgm:spPr/>
      <dgm:t>
        <a:bodyPr/>
        <a:lstStyle/>
        <a:p>
          <a:endParaRPr lang="en-US"/>
        </a:p>
      </dgm:t>
    </dgm:pt>
    <dgm:pt modelId="{4DFFEA95-F6C7-47F3-BCF0-B21466C3EEC8}" type="pres">
      <dgm:prSet presAssocID="{A19FC3BB-CD7A-48B1-B1D2-E183CBA9D18E}" presName="Name0" presStyleCnt="0">
        <dgm:presLayoutVars>
          <dgm:dir/>
          <dgm:animLvl val="lvl"/>
          <dgm:resizeHandles val="exact"/>
        </dgm:presLayoutVars>
      </dgm:prSet>
      <dgm:spPr/>
    </dgm:pt>
    <dgm:pt modelId="{2E4BE490-04C4-4431-8D7B-E46AC9253DD8}" type="pres">
      <dgm:prSet presAssocID="{610F7783-DC4C-488B-A6E5-8E82B5E91468}" presName="linNode" presStyleCnt="0"/>
      <dgm:spPr/>
    </dgm:pt>
    <dgm:pt modelId="{5F02F92C-24B6-4329-B794-55A47C4EDD36}" type="pres">
      <dgm:prSet presAssocID="{610F7783-DC4C-488B-A6E5-8E82B5E91468}" presName="parentText" presStyleLbl="node1" presStyleIdx="0" presStyleCnt="3">
        <dgm:presLayoutVars>
          <dgm:chMax val="1"/>
          <dgm:bulletEnabled val="1"/>
        </dgm:presLayoutVars>
      </dgm:prSet>
      <dgm:spPr/>
    </dgm:pt>
    <dgm:pt modelId="{AD07F838-2EF4-4A0A-AC0D-31592DBD5161}" type="pres">
      <dgm:prSet presAssocID="{610F7783-DC4C-488B-A6E5-8E82B5E91468}" presName="descendantText" presStyleLbl="alignAccFollowNode1" presStyleIdx="0" presStyleCnt="3">
        <dgm:presLayoutVars>
          <dgm:bulletEnabled val="1"/>
        </dgm:presLayoutVars>
      </dgm:prSet>
      <dgm:spPr/>
    </dgm:pt>
    <dgm:pt modelId="{EE556CCA-C1AC-4F97-A0DA-A3ECB3BE11D6}" type="pres">
      <dgm:prSet presAssocID="{C653DE03-08B5-4E88-9E89-4BC9C6F42390}" presName="sp" presStyleCnt="0"/>
      <dgm:spPr/>
    </dgm:pt>
    <dgm:pt modelId="{D4DFE23F-AB77-4FFE-8A87-C46C7944E973}" type="pres">
      <dgm:prSet presAssocID="{19AB85DB-EBAA-473E-9CD8-B68BC7F9F43E}" presName="linNode" presStyleCnt="0"/>
      <dgm:spPr/>
    </dgm:pt>
    <dgm:pt modelId="{A95B51F3-92D8-4B27-9D8C-8EB8762959F8}" type="pres">
      <dgm:prSet presAssocID="{19AB85DB-EBAA-473E-9CD8-B68BC7F9F43E}" presName="parentText" presStyleLbl="node1" presStyleIdx="1" presStyleCnt="3">
        <dgm:presLayoutVars>
          <dgm:chMax val="1"/>
          <dgm:bulletEnabled val="1"/>
        </dgm:presLayoutVars>
      </dgm:prSet>
      <dgm:spPr/>
    </dgm:pt>
    <dgm:pt modelId="{B8E5926C-16FD-451D-AFCB-3103A50CFF6E}" type="pres">
      <dgm:prSet presAssocID="{19AB85DB-EBAA-473E-9CD8-B68BC7F9F43E}" presName="descendantText" presStyleLbl="alignAccFollowNode1" presStyleIdx="1" presStyleCnt="3">
        <dgm:presLayoutVars>
          <dgm:bulletEnabled val="1"/>
        </dgm:presLayoutVars>
      </dgm:prSet>
      <dgm:spPr/>
    </dgm:pt>
    <dgm:pt modelId="{AC3AF9F2-2E49-41E0-B3F1-95133CFEB43A}" type="pres">
      <dgm:prSet presAssocID="{F498F9FD-DAEF-4A42-97EF-DC8BDFB56F12}" presName="sp" presStyleCnt="0"/>
      <dgm:spPr/>
    </dgm:pt>
    <dgm:pt modelId="{A9B345D7-CB76-4776-BB6A-7534C3D5A13B}" type="pres">
      <dgm:prSet presAssocID="{2C55AD12-DC18-44D4-B8ED-3499D81649FC}" presName="linNode" presStyleCnt="0"/>
      <dgm:spPr/>
    </dgm:pt>
    <dgm:pt modelId="{234C4FE4-4CA8-457F-BFA2-7F39C9412B07}" type="pres">
      <dgm:prSet presAssocID="{2C55AD12-DC18-44D4-B8ED-3499D81649FC}" presName="parentText" presStyleLbl="node1" presStyleIdx="2" presStyleCnt="3">
        <dgm:presLayoutVars>
          <dgm:chMax val="1"/>
          <dgm:bulletEnabled val="1"/>
        </dgm:presLayoutVars>
      </dgm:prSet>
      <dgm:spPr/>
    </dgm:pt>
    <dgm:pt modelId="{AC6E1071-9059-4DCD-A5D5-830C92885552}" type="pres">
      <dgm:prSet presAssocID="{2C55AD12-DC18-44D4-B8ED-3499D81649FC}" presName="descendantText" presStyleLbl="alignAccFollowNode1" presStyleIdx="2" presStyleCnt="3">
        <dgm:presLayoutVars>
          <dgm:bulletEnabled val="1"/>
        </dgm:presLayoutVars>
      </dgm:prSet>
      <dgm:spPr/>
    </dgm:pt>
  </dgm:ptLst>
  <dgm:cxnLst>
    <dgm:cxn modelId="{7D328A02-4C67-47F2-9E2A-7F752CE13368}" srcId="{19AB85DB-EBAA-473E-9CD8-B68BC7F9F43E}" destId="{882747A8-91B7-4314-808B-BF7D2D4E2FB0}" srcOrd="1" destOrd="0" parTransId="{278E3B29-9F57-49A6-A41F-3C8302FDEFF4}" sibTransId="{DDDA9890-CFF3-409D-BC5B-F2E75588F148}"/>
    <dgm:cxn modelId="{B7E3EF1F-8642-48F0-8F76-E0B705197FC9}" type="presOf" srcId="{2C55AD12-DC18-44D4-B8ED-3499D81649FC}" destId="{234C4FE4-4CA8-457F-BFA2-7F39C9412B07}" srcOrd="0" destOrd="0" presId="urn:microsoft.com/office/officeart/2005/8/layout/vList5"/>
    <dgm:cxn modelId="{7BFA0835-D213-42BE-8DDB-BE42B256125C}" srcId="{2C55AD12-DC18-44D4-B8ED-3499D81649FC}" destId="{CEFB0F0C-AAF1-4E8C-8696-14F0062B62D4}" srcOrd="2" destOrd="0" parTransId="{6BCB694B-796B-4768-9299-C9DA1C1DE4AE}" sibTransId="{76097D66-48FC-4EFC-9951-5F1C5BFB2243}"/>
    <dgm:cxn modelId="{3ED7DE3B-0B76-431D-804B-8B1DD731F44B}" type="presOf" srcId="{81C14676-89F1-41DF-8E81-ABFF153A7E2A}" destId="{AD07F838-2EF4-4A0A-AC0D-31592DBD5161}" srcOrd="0" destOrd="0" presId="urn:microsoft.com/office/officeart/2005/8/layout/vList5"/>
    <dgm:cxn modelId="{F622E342-D74D-44F2-912E-BCFBCBE7B04D}" srcId="{2C55AD12-DC18-44D4-B8ED-3499D81649FC}" destId="{5B2D7168-4AEA-4324-A77F-6347B2AFFE02}" srcOrd="4" destOrd="0" parTransId="{24B80104-AC06-49B5-AB47-F2BE607D9B2A}" sibTransId="{ED5BAAB5-5ADF-4F67-95B1-030A92555403}"/>
    <dgm:cxn modelId="{D1E4E54C-0436-40C2-B7D8-AB0C858704ED}" srcId="{2C55AD12-DC18-44D4-B8ED-3499D81649FC}" destId="{58B95ACE-4CC7-4C71-95DA-B0B0F2770C09}" srcOrd="0" destOrd="0" parTransId="{672C8B30-DB3C-489A-A4DB-2ECD78FD841A}" sibTransId="{95DCA155-E99A-4BCC-A050-9B42EDE6864B}"/>
    <dgm:cxn modelId="{59361A6D-5877-4726-8A38-022306CBAC1E}" srcId="{19AB85DB-EBAA-473E-9CD8-B68BC7F9F43E}" destId="{A2A433E6-6B52-4F21-B4C0-E9C65F4C6EAF}" srcOrd="2" destOrd="0" parTransId="{C0973CB6-6F42-4341-BA60-EB2F3188A08B}" sibTransId="{5B82705F-A8E2-4D78-B6C4-6911204CCE08}"/>
    <dgm:cxn modelId="{EC259271-1DB6-40BB-BC46-B96A8791118B}" type="presOf" srcId="{CEFB0F0C-AAF1-4E8C-8696-14F0062B62D4}" destId="{AC6E1071-9059-4DCD-A5D5-830C92885552}" srcOrd="0" destOrd="2" presId="urn:microsoft.com/office/officeart/2005/8/layout/vList5"/>
    <dgm:cxn modelId="{80ADB071-AC35-48A2-81AB-8066DBBC2022}" srcId="{A19FC3BB-CD7A-48B1-B1D2-E183CBA9D18E}" destId="{610F7783-DC4C-488B-A6E5-8E82B5E91468}" srcOrd="0" destOrd="0" parTransId="{9FB88938-DBE0-48CC-B777-4ACB04822EA8}" sibTransId="{C653DE03-08B5-4E88-9E89-4BC9C6F42390}"/>
    <dgm:cxn modelId="{B8D2DE8D-7D9A-44B6-9635-1B2025C3641E}" type="presOf" srcId="{A2A433E6-6B52-4F21-B4C0-E9C65F4C6EAF}" destId="{B8E5926C-16FD-451D-AFCB-3103A50CFF6E}" srcOrd="0" destOrd="2" presId="urn:microsoft.com/office/officeart/2005/8/layout/vList5"/>
    <dgm:cxn modelId="{7BD1DE90-CC0F-47EE-ABE1-D0E1EBFA21BC}" type="presOf" srcId="{58B95ACE-4CC7-4C71-95DA-B0B0F2770C09}" destId="{AC6E1071-9059-4DCD-A5D5-830C92885552}" srcOrd="0" destOrd="0" presId="urn:microsoft.com/office/officeart/2005/8/layout/vList5"/>
    <dgm:cxn modelId="{19D74B94-7A5D-4706-866C-C523B0A7458C}" type="presOf" srcId="{19AB85DB-EBAA-473E-9CD8-B68BC7F9F43E}" destId="{A95B51F3-92D8-4B27-9D8C-8EB8762959F8}" srcOrd="0" destOrd="0" presId="urn:microsoft.com/office/officeart/2005/8/layout/vList5"/>
    <dgm:cxn modelId="{64E01C97-428E-414B-BD0A-1183F130F7CF}" type="presOf" srcId="{3476C561-1D9B-48CA-B0F3-64D5880DC46C}" destId="{AC6E1071-9059-4DCD-A5D5-830C92885552}" srcOrd="0" destOrd="1" presId="urn:microsoft.com/office/officeart/2005/8/layout/vList5"/>
    <dgm:cxn modelId="{EDCE9397-FC03-40DB-A078-5F2648B59EB1}" type="presOf" srcId="{882747A8-91B7-4314-808B-BF7D2D4E2FB0}" destId="{B8E5926C-16FD-451D-AFCB-3103A50CFF6E}" srcOrd="0" destOrd="1" presId="urn:microsoft.com/office/officeart/2005/8/layout/vList5"/>
    <dgm:cxn modelId="{0EB885A4-6B5F-434C-A577-4C376A04E33C}" srcId="{610F7783-DC4C-488B-A6E5-8E82B5E91468}" destId="{81C14676-89F1-41DF-8E81-ABFF153A7E2A}" srcOrd="0" destOrd="0" parTransId="{A5CF6D1C-6048-430D-A894-8B8957E7FE36}" sibTransId="{6543424F-0A1C-439E-B8EB-75A9E62FC09C}"/>
    <dgm:cxn modelId="{0A7D01A8-CE3C-4ABE-912B-67B2E6E9602E}" srcId="{19AB85DB-EBAA-473E-9CD8-B68BC7F9F43E}" destId="{CAB02D9E-5D33-49EF-ABD0-43866970D18E}" srcOrd="3" destOrd="0" parTransId="{0D0B04A6-0EE4-4DF1-82BC-2FA9F8A57C8F}" sibTransId="{339FA8EF-0B8E-408E-B4E9-1FF3D2858F40}"/>
    <dgm:cxn modelId="{DF148AA8-5B1D-4D56-8740-54D457D3478F}" type="presOf" srcId="{610F7783-DC4C-488B-A6E5-8E82B5E91468}" destId="{5F02F92C-24B6-4329-B794-55A47C4EDD36}" srcOrd="0" destOrd="0" presId="urn:microsoft.com/office/officeart/2005/8/layout/vList5"/>
    <dgm:cxn modelId="{D71FFAAC-B491-48DA-9B7A-73B320D6F47E}" type="presOf" srcId="{CAB02D9E-5D33-49EF-ABD0-43866970D18E}" destId="{B8E5926C-16FD-451D-AFCB-3103A50CFF6E}" srcOrd="0" destOrd="3" presId="urn:microsoft.com/office/officeart/2005/8/layout/vList5"/>
    <dgm:cxn modelId="{03D0D7AD-9C89-4005-AFB1-E2E13FBF84CA}" type="presOf" srcId="{A19FC3BB-CD7A-48B1-B1D2-E183CBA9D18E}" destId="{4DFFEA95-F6C7-47F3-BCF0-B21466C3EEC8}" srcOrd="0" destOrd="0" presId="urn:microsoft.com/office/officeart/2005/8/layout/vList5"/>
    <dgm:cxn modelId="{41AED8BC-3A83-4B76-8686-B8CF7F792F49}" srcId="{A19FC3BB-CD7A-48B1-B1D2-E183CBA9D18E}" destId="{2C55AD12-DC18-44D4-B8ED-3499D81649FC}" srcOrd="2" destOrd="0" parTransId="{B17F31A9-D95D-48A9-A45F-B812A131E18A}" sibTransId="{DE98FDB5-39AA-413E-B588-0B13329EDF9E}"/>
    <dgm:cxn modelId="{A008F0C1-79B9-43D0-AED1-FCE965D27243}" type="presOf" srcId="{1DF67800-BD5D-44C1-8CB7-F0D8FA91E3DB}" destId="{B8E5926C-16FD-451D-AFCB-3103A50CFF6E}" srcOrd="0" destOrd="0" presId="urn:microsoft.com/office/officeart/2005/8/layout/vList5"/>
    <dgm:cxn modelId="{F20DC2C2-3D0D-4BDA-8FAE-17D814E17B70}" srcId="{A19FC3BB-CD7A-48B1-B1D2-E183CBA9D18E}" destId="{19AB85DB-EBAA-473E-9CD8-B68BC7F9F43E}" srcOrd="1" destOrd="0" parTransId="{9BA963DD-DECE-4810-B850-4DE4D0007ADD}" sibTransId="{F498F9FD-DAEF-4A42-97EF-DC8BDFB56F12}"/>
    <dgm:cxn modelId="{42A0C5C7-12F2-43A6-BC1E-6A4AEF0C6845}" srcId="{2C55AD12-DC18-44D4-B8ED-3499D81649FC}" destId="{3476C561-1D9B-48CA-B0F3-64D5880DC46C}" srcOrd="1" destOrd="0" parTransId="{81B40E63-1BF7-438C-9122-7CC484D8C2CC}" sibTransId="{3F83CFB3-9191-4F62-8318-18603F072F98}"/>
    <dgm:cxn modelId="{A2C3EBD8-F682-4EE3-803E-544786047FDE}" type="presOf" srcId="{5AF8A35F-FBF1-4A91-87DA-2AE96625270D}" destId="{AC6E1071-9059-4DCD-A5D5-830C92885552}" srcOrd="0" destOrd="3" presId="urn:microsoft.com/office/officeart/2005/8/layout/vList5"/>
    <dgm:cxn modelId="{7C3A33DA-4278-4501-9AE2-6E6E2F310295}" srcId="{19AB85DB-EBAA-473E-9CD8-B68BC7F9F43E}" destId="{1DF67800-BD5D-44C1-8CB7-F0D8FA91E3DB}" srcOrd="0" destOrd="0" parTransId="{DE50BEE1-3496-4967-93E8-475B5CAA0E91}" sibTransId="{2AB9F82E-D461-477B-BDA8-2F096C303556}"/>
    <dgm:cxn modelId="{9B731AEC-9CB2-46D5-8BED-8775EF58B05A}" type="presOf" srcId="{5B2D7168-4AEA-4324-A77F-6347B2AFFE02}" destId="{AC6E1071-9059-4DCD-A5D5-830C92885552}" srcOrd="0" destOrd="4" presId="urn:microsoft.com/office/officeart/2005/8/layout/vList5"/>
    <dgm:cxn modelId="{B80DE9F1-961D-4EF4-B14D-D74198F9775D}" srcId="{2C55AD12-DC18-44D4-B8ED-3499D81649FC}" destId="{5AF8A35F-FBF1-4A91-87DA-2AE96625270D}" srcOrd="3" destOrd="0" parTransId="{8BF360CA-5CE7-46A3-851B-5230BF998594}" sibTransId="{F2577097-6980-44BA-9254-6C4F0D0AE226}"/>
    <dgm:cxn modelId="{D7D71013-BAB1-4D7A-95D8-C4F23A81086A}" type="presParOf" srcId="{4DFFEA95-F6C7-47F3-BCF0-B21466C3EEC8}" destId="{2E4BE490-04C4-4431-8D7B-E46AC9253DD8}" srcOrd="0" destOrd="0" presId="urn:microsoft.com/office/officeart/2005/8/layout/vList5"/>
    <dgm:cxn modelId="{77365A0E-562F-4FFC-84BA-EC991507F2E0}" type="presParOf" srcId="{2E4BE490-04C4-4431-8D7B-E46AC9253DD8}" destId="{5F02F92C-24B6-4329-B794-55A47C4EDD36}" srcOrd="0" destOrd="0" presId="urn:microsoft.com/office/officeart/2005/8/layout/vList5"/>
    <dgm:cxn modelId="{B3E7AA94-43B7-4166-8B80-3FB7179DD100}" type="presParOf" srcId="{2E4BE490-04C4-4431-8D7B-E46AC9253DD8}" destId="{AD07F838-2EF4-4A0A-AC0D-31592DBD5161}" srcOrd="1" destOrd="0" presId="urn:microsoft.com/office/officeart/2005/8/layout/vList5"/>
    <dgm:cxn modelId="{80F47CED-CB9C-416B-AC0C-92DB453A0B1F}" type="presParOf" srcId="{4DFFEA95-F6C7-47F3-BCF0-B21466C3EEC8}" destId="{EE556CCA-C1AC-4F97-A0DA-A3ECB3BE11D6}" srcOrd="1" destOrd="0" presId="urn:microsoft.com/office/officeart/2005/8/layout/vList5"/>
    <dgm:cxn modelId="{EE85F367-2897-4399-B7A3-1CF30933D40A}" type="presParOf" srcId="{4DFFEA95-F6C7-47F3-BCF0-B21466C3EEC8}" destId="{D4DFE23F-AB77-4FFE-8A87-C46C7944E973}" srcOrd="2" destOrd="0" presId="urn:microsoft.com/office/officeart/2005/8/layout/vList5"/>
    <dgm:cxn modelId="{13981184-A11A-4798-92E5-ED7BB8B18339}" type="presParOf" srcId="{D4DFE23F-AB77-4FFE-8A87-C46C7944E973}" destId="{A95B51F3-92D8-4B27-9D8C-8EB8762959F8}" srcOrd="0" destOrd="0" presId="urn:microsoft.com/office/officeart/2005/8/layout/vList5"/>
    <dgm:cxn modelId="{96A7CDE8-8FD1-43E8-8102-F19D02046645}" type="presParOf" srcId="{D4DFE23F-AB77-4FFE-8A87-C46C7944E973}" destId="{B8E5926C-16FD-451D-AFCB-3103A50CFF6E}" srcOrd="1" destOrd="0" presId="urn:microsoft.com/office/officeart/2005/8/layout/vList5"/>
    <dgm:cxn modelId="{2FB74B2D-0C56-4916-B5F7-52E7FF18CC24}" type="presParOf" srcId="{4DFFEA95-F6C7-47F3-BCF0-B21466C3EEC8}" destId="{AC3AF9F2-2E49-41E0-B3F1-95133CFEB43A}" srcOrd="3" destOrd="0" presId="urn:microsoft.com/office/officeart/2005/8/layout/vList5"/>
    <dgm:cxn modelId="{28CF0B6F-687F-4F57-AF3A-6C896AF447D2}" type="presParOf" srcId="{4DFFEA95-F6C7-47F3-BCF0-B21466C3EEC8}" destId="{A9B345D7-CB76-4776-BB6A-7534C3D5A13B}" srcOrd="4" destOrd="0" presId="urn:microsoft.com/office/officeart/2005/8/layout/vList5"/>
    <dgm:cxn modelId="{B8B5571E-782E-4A29-AE30-BF11066FB8CC}" type="presParOf" srcId="{A9B345D7-CB76-4776-BB6A-7534C3D5A13B}" destId="{234C4FE4-4CA8-457F-BFA2-7F39C9412B07}" srcOrd="0" destOrd="0" presId="urn:microsoft.com/office/officeart/2005/8/layout/vList5"/>
    <dgm:cxn modelId="{21A5B768-6930-4DA9-B6D9-EEB3408D4B58}" type="presParOf" srcId="{A9B345D7-CB76-4776-BB6A-7534C3D5A13B}" destId="{AC6E1071-9059-4DCD-A5D5-830C9288555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B5B55C7-A079-432A-B5AD-216C0051D385}" type="doc">
      <dgm:prSet loTypeId="urn:microsoft.com/office/officeart/2005/8/layout/vList5" loCatId="list" qsTypeId="urn:microsoft.com/office/officeart/2005/8/quickstyle/simple4" qsCatId="simple" csTypeId="urn:microsoft.com/office/officeart/2005/8/colors/accent1_5" csCatId="accent1" phldr="1"/>
      <dgm:spPr/>
      <dgm:t>
        <a:bodyPr/>
        <a:lstStyle/>
        <a:p>
          <a:endParaRPr lang="en-US"/>
        </a:p>
      </dgm:t>
    </dgm:pt>
    <dgm:pt modelId="{5F3EB36B-5970-4E68-9D68-D02E5488EA61}">
      <dgm:prSet custT="1"/>
      <dgm:spPr/>
      <dgm:t>
        <a:bodyPr/>
        <a:lstStyle/>
        <a:p>
          <a:r>
            <a:rPr lang="en-US" sz="1600" b="1" dirty="0">
              <a:latin typeface="Calibri Light" panose="020F0302020204030204" pitchFamily="34" charset="0"/>
              <a:cs typeface="Calibri Light" panose="020F0302020204030204" pitchFamily="34" charset="0"/>
            </a:rPr>
            <a:t>Quality</a:t>
          </a:r>
          <a:endParaRPr lang="en-US" sz="1400" dirty="0">
            <a:latin typeface="Calibri Light" panose="020F0302020204030204" pitchFamily="34" charset="0"/>
            <a:cs typeface="Calibri Light" panose="020F0302020204030204" pitchFamily="34" charset="0"/>
          </a:endParaRPr>
        </a:p>
      </dgm:t>
    </dgm:pt>
    <dgm:pt modelId="{F41554B9-7260-4DEA-B518-2AD7B7552882}" type="parTrans" cxnId="{5291470A-B21B-4E80-8E9C-20E6A5D714F1}">
      <dgm:prSet/>
      <dgm:spPr/>
      <dgm:t>
        <a:bodyPr/>
        <a:lstStyle/>
        <a:p>
          <a:endParaRPr lang="en-US"/>
        </a:p>
      </dgm:t>
    </dgm:pt>
    <dgm:pt modelId="{FB78A72B-D69F-4603-A4FB-C5C4B73EEACD}" type="sibTrans" cxnId="{5291470A-B21B-4E80-8E9C-20E6A5D714F1}">
      <dgm:prSet/>
      <dgm:spPr/>
      <dgm:t>
        <a:bodyPr/>
        <a:lstStyle/>
        <a:p>
          <a:endParaRPr lang="en-US"/>
        </a:p>
      </dgm:t>
    </dgm:pt>
    <dgm:pt modelId="{2A640B50-1611-4140-8E70-8E27E7940751}">
      <dgm:prSet custT="1"/>
      <dgm:spPr/>
      <dgm:t>
        <a:bodyPr/>
        <a:lstStyle/>
        <a:p>
          <a:r>
            <a:rPr lang="en-US" sz="1600" b="1" dirty="0">
              <a:latin typeface="Calibri Light" panose="020F0302020204030204" pitchFamily="34" charset="0"/>
              <a:cs typeface="Calibri Light" panose="020F0302020204030204" pitchFamily="34" charset="0"/>
            </a:rPr>
            <a:t>Coordination of Care</a:t>
          </a:r>
          <a:endParaRPr lang="en-US" sz="1600" dirty="0">
            <a:latin typeface="Calibri Light" panose="020F0302020204030204" pitchFamily="34" charset="0"/>
            <a:cs typeface="Calibri Light" panose="020F0302020204030204" pitchFamily="34" charset="0"/>
          </a:endParaRPr>
        </a:p>
      </dgm:t>
    </dgm:pt>
    <dgm:pt modelId="{437E5DA5-F9FF-4D21-A973-5BDC43DE84D6}" type="parTrans" cxnId="{D7FFC788-E2CB-4512-A371-789C787B3524}">
      <dgm:prSet/>
      <dgm:spPr/>
      <dgm:t>
        <a:bodyPr/>
        <a:lstStyle/>
        <a:p>
          <a:endParaRPr lang="en-US"/>
        </a:p>
      </dgm:t>
    </dgm:pt>
    <dgm:pt modelId="{6D9E5D5E-B4D4-415B-A29F-5CCF1A037CFE}" type="sibTrans" cxnId="{D7FFC788-E2CB-4512-A371-789C787B3524}">
      <dgm:prSet/>
      <dgm:spPr/>
      <dgm:t>
        <a:bodyPr/>
        <a:lstStyle/>
        <a:p>
          <a:endParaRPr lang="en-US"/>
        </a:p>
      </dgm:t>
    </dgm:pt>
    <dgm:pt modelId="{94BE6487-7906-431C-8112-7C61B8EDA9D7}">
      <dgm:prSet custT="1"/>
      <dgm:spPr/>
      <dgm:t>
        <a:bodyPr/>
        <a:lstStyle/>
        <a:p>
          <a:r>
            <a:rPr lang="en-US" sz="1600" b="1" dirty="0">
              <a:latin typeface="Calibri Light" panose="020F0302020204030204" pitchFamily="34" charset="0"/>
              <a:cs typeface="Calibri Light" panose="020F0302020204030204" pitchFamily="34" charset="0"/>
            </a:rPr>
            <a:t>Outcomes</a:t>
          </a:r>
          <a:endParaRPr lang="en-US" sz="1400" dirty="0">
            <a:latin typeface="Calibri Light" panose="020F0302020204030204" pitchFamily="34" charset="0"/>
            <a:cs typeface="Calibri Light" panose="020F0302020204030204" pitchFamily="34" charset="0"/>
          </a:endParaRPr>
        </a:p>
      </dgm:t>
    </dgm:pt>
    <dgm:pt modelId="{3BA25953-4A07-4DA0-BE19-0996E69F4D94}" type="parTrans" cxnId="{061F99A0-80AD-459A-A840-274F932689C7}">
      <dgm:prSet/>
      <dgm:spPr/>
      <dgm:t>
        <a:bodyPr/>
        <a:lstStyle/>
        <a:p>
          <a:endParaRPr lang="en-US"/>
        </a:p>
      </dgm:t>
    </dgm:pt>
    <dgm:pt modelId="{64C37ECA-375D-4D86-B4CC-50B6DE773C72}" type="sibTrans" cxnId="{061F99A0-80AD-459A-A840-274F932689C7}">
      <dgm:prSet/>
      <dgm:spPr/>
      <dgm:t>
        <a:bodyPr/>
        <a:lstStyle/>
        <a:p>
          <a:endParaRPr lang="en-US"/>
        </a:p>
      </dgm:t>
    </dgm:pt>
    <dgm:pt modelId="{F248C88B-A0F3-489A-A260-07C3237644BF}">
      <dgm:prSet custT="1"/>
      <dgm:spPr/>
      <dgm:t>
        <a:bodyPr/>
        <a:lstStyle/>
        <a:p>
          <a:r>
            <a:rPr lang="en-US" sz="1600" b="1" dirty="0">
              <a:latin typeface="Calibri Light" panose="020F0302020204030204" pitchFamily="34" charset="0"/>
              <a:cs typeface="Calibri Light" panose="020F0302020204030204" pitchFamily="34" charset="0"/>
            </a:rPr>
            <a:t>Transitions</a:t>
          </a:r>
          <a:endParaRPr lang="en-US" sz="1400" dirty="0">
            <a:latin typeface="Calibri Light" panose="020F0302020204030204" pitchFamily="34" charset="0"/>
            <a:cs typeface="Calibri Light" panose="020F0302020204030204" pitchFamily="34" charset="0"/>
          </a:endParaRPr>
        </a:p>
      </dgm:t>
    </dgm:pt>
    <dgm:pt modelId="{C7898C62-4BA3-4AFC-9451-94504E5E133C}" type="parTrans" cxnId="{6EA6C933-16B5-4202-8559-8627F8E9AAB5}">
      <dgm:prSet/>
      <dgm:spPr/>
      <dgm:t>
        <a:bodyPr/>
        <a:lstStyle/>
        <a:p>
          <a:endParaRPr lang="en-US"/>
        </a:p>
      </dgm:t>
    </dgm:pt>
    <dgm:pt modelId="{748B4C1D-7492-4B58-94E3-A517FD605E57}" type="sibTrans" cxnId="{6EA6C933-16B5-4202-8559-8627F8E9AAB5}">
      <dgm:prSet/>
      <dgm:spPr/>
      <dgm:t>
        <a:bodyPr/>
        <a:lstStyle/>
        <a:p>
          <a:endParaRPr lang="en-US"/>
        </a:p>
      </dgm:t>
    </dgm:pt>
    <dgm:pt modelId="{3C0D152C-E341-4A1D-9913-027A28C2103E}">
      <dgm:prSet custT="1"/>
      <dgm:spPr/>
      <dgm:t>
        <a:bodyPr/>
        <a:lstStyle/>
        <a:p>
          <a:r>
            <a:rPr lang="en-US" sz="1600" b="1" dirty="0">
              <a:latin typeface="Calibri Light" panose="020F0302020204030204" pitchFamily="34" charset="0"/>
              <a:cs typeface="Calibri Light" panose="020F0302020204030204" pitchFamily="34" charset="0"/>
            </a:rPr>
            <a:t>Preventive Services</a:t>
          </a:r>
          <a:endParaRPr lang="en-US" sz="1600" dirty="0">
            <a:latin typeface="Calibri Light" panose="020F0302020204030204" pitchFamily="34" charset="0"/>
            <a:cs typeface="Calibri Light" panose="020F0302020204030204" pitchFamily="34" charset="0"/>
          </a:endParaRPr>
        </a:p>
      </dgm:t>
    </dgm:pt>
    <dgm:pt modelId="{138AD14C-93D2-4525-9C5B-053A4CEB745E}" type="parTrans" cxnId="{FD5B1846-8BFE-4513-9E24-A0D194E538AB}">
      <dgm:prSet/>
      <dgm:spPr/>
      <dgm:t>
        <a:bodyPr/>
        <a:lstStyle/>
        <a:p>
          <a:endParaRPr lang="en-US"/>
        </a:p>
      </dgm:t>
    </dgm:pt>
    <dgm:pt modelId="{884104E4-30D6-4B17-8463-40E7702E0F2D}" type="sibTrans" cxnId="{FD5B1846-8BFE-4513-9E24-A0D194E538AB}">
      <dgm:prSet/>
      <dgm:spPr/>
      <dgm:t>
        <a:bodyPr/>
        <a:lstStyle/>
        <a:p>
          <a:endParaRPr lang="en-US"/>
        </a:p>
      </dgm:t>
    </dgm:pt>
    <dgm:pt modelId="{B5FFE207-4C9A-4409-811E-EA01F20390AF}">
      <dgm:prSet custT="1"/>
      <dgm:spPr/>
      <dgm:t>
        <a:bodyPr/>
        <a:lstStyle/>
        <a:p>
          <a:r>
            <a:rPr lang="en-US" sz="1600" b="1" dirty="0">
              <a:latin typeface="Calibri Light" panose="020F0302020204030204" pitchFamily="34" charset="0"/>
              <a:cs typeface="Calibri Light" panose="020F0302020204030204" pitchFamily="34" charset="0"/>
            </a:rPr>
            <a:t>Appropriate Utilization</a:t>
          </a:r>
          <a:endParaRPr lang="en-US" sz="1600" dirty="0">
            <a:latin typeface="Calibri Light" panose="020F0302020204030204" pitchFamily="34" charset="0"/>
            <a:cs typeface="Calibri Light" panose="020F0302020204030204" pitchFamily="34" charset="0"/>
          </a:endParaRPr>
        </a:p>
      </dgm:t>
    </dgm:pt>
    <dgm:pt modelId="{5E92265A-CDC0-44C5-94EA-29AC7B37F86D}" type="parTrans" cxnId="{5DB7F861-8FAD-4E51-94D1-EC7F12E18011}">
      <dgm:prSet/>
      <dgm:spPr/>
      <dgm:t>
        <a:bodyPr/>
        <a:lstStyle/>
        <a:p>
          <a:endParaRPr lang="en-US"/>
        </a:p>
      </dgm:t>
    </dgm:pt>
    <dgm:pt modelId="{010D0FA6-A2CE-4480-9441-6FB4DDA78F0B}" type="sibTrans" cxnId="{5DB7F861-8FAD-4E51-94D1-EC7F12E18011}">
      <dgm:prSet/>
      <dgm:spPr/>
      <dgm:t>
        <a:bodyPr/>
        <a:lstStyle/>
        <a:p>
          <a:endParaRPr lang="en-US"/>
        </a:p>
      </dgm:t>
    </dgm:pt>
    <dgm:pt modelId="{E5D18F26-6BAA-4E40-AC41-BA9E0D8872FB}">
      <dgm:prSet custT="1"/>
      <dgm:spPr/>
      <dgm:t>
        <a:bodyPr/>
        <a:lstStyle/>
        <a:p>
          <a:r>
            <a:rPr lang="en-US" sz="1600" b="1" dirty="0">
              <a:latin typeface="Calibri Light" panose="020F0302020204030204" pitchFamily="34" charset="0"/>
              <a:cs typeface="Calibri Light" panose="020F0302020204030204" pitchFamily="34" charset="0"/>
            </a:rPr>
            <a:t>Affordability</a:t>
          </a:r>
          <a:endParaRPr lang="en-US" sz="1400" dirty="0">
            <a:latin typeface="Calibri Light" panose="020F0302020204030204" pitchFamily="34" charset="0"/>
            <a:cs typeface="Calibri Light" panose="020F0302020204030204" pitchFamily="34" charset="0"/>
          </a:endParaRPr>
        </a:p>
      </dgm:t>
    </dgm:pt>
    <dgm:pt modelId="{EDC9DF85-CA07-46DC-9767-8D95F6CEC525}" type="parTrans" cxnId="{B4891BA5-67F2-4D82-A869-FA7908672BE6}">
      <dgm:prSet/>
      <dgm:spPr/>
      <dgm:t>
        <a:bodyPr/>
        <a:lstStyle/>
        <a:p>
          <a:endParaRPr lang="en-US"/>
        </a:p>
      </dgm:t>
    </dgm:pt>
    <dgm:pt modelId="{05328DBC-EC56-419E-816B-4F5ADFB786C8}" type="sibTrans" cxnId="{B4891BA5-67F2-4D82-A869-FA7908672BE6}">
      <dgm:prSet/>
      <dgm:spPr/>
      <dgm:t>
        <a:bodyPr/>
        <a:lstStyle/>
        <a:p>
          <a:endParaRPr lang="en-US"/>
        </a:p>
      </dgm:t>
    </dgm:pt>
    <dgm:pt modelId="{EDB58827-FFCA-4E45-9896-056CD65738E4}">
      <dgm:prSet custT="1"/>
      <dgm:spPr/>
      <dgm:t>
        <a:bodyPr/>
        <a:lstStyle/>
        <a:p>
          <a:r>
            <a:rPr lang="en-US" sz="1400" dirty="0">
              <a:latin typeface="Calibri Light" panose="020F0302020204030204" pitchFamily="34" charset="0"/>
              <a:cs typeface="Calibri Light" panose="020F0302020204030204" pitchFamily="34" charset="0"/>
            </a:rPr>
            <a:t>Improve the quality of care and services received by members. </a:t>
          </a:r>
        </a:p>
      </dgm:t>
    </dgm:pt>
    <dgm:pt modelId="{970E3A25-EBF5-4A2D-BF5E-5FDBA46B731B}" type="parTrans" cxnId="{DF986E1F-9939-40A1-98CB-E55FD007C6D4}">
      <dgm:prSet/>
      <dgm:spPr/>
      <dgm:t>
        <a:bodyPr/>
        <a:lstStyle/>
        <a:p>
          <a:endParaRPr lang="en-US"/>
        </a:p>
      </dgm:t>
    </dgm:pt>
    <dgm:pt modelId="{62C73683-C100-4617-B9B0-E4B4174A5E3D}" type="sibTrans" cxnId="{DF986E1F-9939-40A1-98CB-E55FD007C6D4}">
      <dgm:prSet/>
      <dgm:spPr/>
      <dgm:t>
        <a:bodyPr/>
        <a:lstStyle/>
        <a:p>
          <a:endParaRPr lang="en-US"/>
        </a:p>
      </dgm:t>
    </dgm:pt>
    <dgm:pt modelId="{5CE9B9F5-7421-4AAE-9E51-552FE92673C4}">
      <dgm:prSet custT="1"/>
      <dgm:spPr/>
      <dgm:t>
        <a:bodyPr/>
        <a:lstStyle/>
        <a:p>
          <a:r>
            <a:rPr lang="en-US" sz="1400" dirty="0">
              <a:latin typeface="Calibri Light" panose="020F0302020204030204" pitchFamily="34" charset="0"/>
              <a:cs typeface="Calibri Light" panose="020F0302020204030204" pitchFamily="34" charset="0"/>
            </a:rPr>
            <a:t>Support access to essential services, including  medical, mental health, and social services. Address social determinants of health such as food, housing and transportation.</a:t>
          </a:r>
        </a:p>
      </dgm:t>
    </dgm:pt>
    <dgm:pt modelId="{14F93F98-3E45-47ED-AFFD-3A3256D2F85B}" type="parTrans" cxnId="{519EEFEE-AC6F-417B-881A-EE4080DC195C}">
      <dgm:prSet/>
      <dgm:spPr/>
      <dgm:t>
        <a:bodyPr/>
        <a:lstStyle/>
        <a:p>
          <a:endParaRPr lang="en-US"/>
        </a:p>
      </dgm:t>
    </dgm:pt>
    <dgm:pt modelId="{69429639-831F-45FA-B5A4-3BDD9D4AF9D4}" type="sibTrans" cxnId="{519EEFEE-AC6F-417B-881A-EE4080DC195C}">
      <dgm:prSet/>
      <dgm:spPr/>
      <dgm:t>
        <a:bodyPr/>
        <a:lstStyle/>
        <a:p>
          <a:endParaRPr lang="en-US"/>
        </a:p>
      </dgm:t>
    </dgm:pt>
    <dgm:pt modelId="{1D15E1F4-CE54-41E6-90B3-847F67A522AA}">
      <dgm:prSet custT="1"/>
      <dgm:spPr/>
      <dgm:t>
        <a:bodyPr/>
        <a:lstStyle/>
        <a:p>
          <a:r>
            <a:rPr lang="en-US" sz="1400" dirty="0">
              <a:latin typeface="Calibri Light" panose="020F0302020204030204" pitchFamily="34" charset="0"/>
              <a:cs typeface="Calibri Light" panose="020F0302020204030204" pitchFamily="34" charset="0"/>
            </a:rPr>
            <a:t>Support coordination of care between care settings.</a:t>
          </a:r>
        </a:p>
      </dgm:t>
    </dgm:pt>
    <dgm:pt modelId="{82C0BBB7-EA83-4286-BBA7-4465B99A25E5}" type="parTrans" cxnId="{098038EB-687E-435B-B35E-DB6825F832FE}">
      <dgm:prSet/>
      <dgm:spPr/>
      <dgm:t>
        <a:bodyPr/>
        <a:lstStyle/>
        <a:p>
          <a:endParaRPr lang="en-US"/>
        </a:p>
      </dgm:t>
    </dgm:pt>
    <dgm:pt modelId="{4B00CE7D-76B4-48C1-B2BE-029D3A5A4904}" type="sibTrans" cxnId="{098038EB-687E-435B-B35E-DB6825F832FE}">
      <dgm:prSet/>
      <dgm:spPr/>
      <dgm:t>
        <a:bodyPr/>
        <a:lstStyle/>
        <a:p>
          <a:endParaRPr lang="en-US"/>
        </a:p>
      </dgm:t>
    </dgm:pt>
    <dgm:pt modelId="{D40BFBDC-800E-424D-AAC7-D94C4900185A}">
      <dgm:prSet custT="1"/>
      <dgm:spPr/>
      <dgm:t>
        <a:bodyPr/>
        <a:lstStyle/>
        <a:p>
          <a:r>
            <a:rPr lang="en-US" sz="1400" dirty="0">
              <a:latin typeface="Calibri Light" panose="020F0302020204030204" pitchFamily="34" charset="0"/>
              <a:cs typeface="Calibri Light" panose="020F0302020204030204" pitchFamily="34" charset="0"/>
            </a:rPr>
            <a:t>Improve beneficiary health outcomes.</a:t>
          </a:r>
        </a:p>
      </dgm:t>
    </dgm:pt>
    <dgm:pt modelId="{E6BA1FC0-BE36-491E-AB04-BFFF26EF02CD}" type="parTrans" cxnId="{72189F60-CA16-4941-9B1A-A8A3C69F3779}">
      <dgm:prSet/>
      <dgm:spPr/>
      <dgm:t>
        <a:bodyPr/>
        <a:lstStyle/>
        <a:p>
          <a:endParaRPr lang="en-US"/>
        </a:p>
      </dgm:t>
    </dgm:pt>
    <dgm:pt modelId="{E7E73AAE-0D66-4CC8-AD56-878240F889A6}" type="sibTrans" cxnId="{72189F60-CA16-4941-9B1A-A8A3C69F3779}">
      <dgm:prSet/>
      <dgm:spPr/>
      <dgm:t>
        <a:bodyPr/>
        <a:lstStyle/>
        <a:p>
          <a:endParaRPr lang="en-US"/>
        </a:p>
      </dgm:t>
    </dgm:pt>
    <dgm:pt modelId="{89972653-B99E-4B93-A949-FB9475883DC3}">
      <dgm:prSet custT="1"/>
      <dgm:spPr/>
      <dgm:t>
        <a:bodyPr/>
        <a:lstStyle/>
        <a:p>
          <a:r>
            <a:rPr lang="en-US" sz="1400" dirty="0">
              <a:latin typeface="Calibri Light" panose="020F0302020204030204" pitchFamily="34" charset="0"/>
              <a:cs typeface="Calibri Light" panose="020F0302020204030204" pitchFamily="34" charset="0"/>
            </a:rPr>
            <a:t>Enhance transitions of care across health care settings and providers.</a:t>
          </a:r>
        </a:p>
      </dgm:t>
    </dgm:pt>
    <dgm:pt modelId="{164E7A72-4DAA-47EF-B681-3AA9602C5B20}" type="parTrans" cxnId="{65ED92A7-5B1E-4851-B079-80FFE5BE6870}">
      <dgm:prSet/>
      <dgm:spPr/>
      <dgm:t>
        <a:bodyPr/>
        <a:lstStyle/>
        <a:p>
          <a:endParaRPr lang="en-US"/>
        </a:p>
      </dgm:t>
    </dgm:pt>
    <dgm:pt modelId="{1ED66618-DE20-4950-BA62-929E47EDD619}" type="sibTrans" cxnId="{65ED92A7-5B1E-4851-B079-80FFE5BE6870}">
      <dgm:prSet/>
      <dgm:spPr/>
      <dgm:t>
        <a:bodyPr/>
        <a:lstStyle/>
        <a:p>
          <a:endParaRPr lang="en-US"/>
        </a:p>
      </dgm:t>
    </dgm:pt>
    <dgm:pt modelId="{57F3D940-9D0F-4F7D-A9C5-1018E580A599}">
      <dgm:prSet custT="1"/>
      <dgm:spPr/>
      <dgm:t>
        <a:bodyPr/>
        <a:lstStyle/>
        <a:p>
          <a:r>
            <a:rPr lang="en-US" sz="1400" dirty="0">
              <a:latin typeface="Calibri Light" panose="020F0302020204030204" pitchFamily="34" charset="0"/>
              <a:cs typeface="Calibri Light" panose="020F0302020204030204" pitchFamily="34" charset="0"/>
            </a:rPr>
            <a:t>Promote access to preventive services.</a:t>
          </a:r>
        </a:p>
      </dgm:t>
    </dgm:pt>
    <dgm:pt modelId="{4BDB3013-F762-420A-B3AF-89C19E81F16A}" type="parTrans" cxnId="{EE0F8CA1-67EB-4E69-BA5F-060A62BDF828}">
      <dgm:prSet/>
      <dgm:spPr/>
      <dgm:t>
        <a:bodyPr/>
        <a:lstStyle/>
        <a:p>
          <a:endParaRPr lang="en-US"/>
        </a:p>
      </dgm:t>
    </dgm:pt>
    <dgm:pt modelId="{B5D4690C-AD86-41A6-A6E2-9A9F96372F73}" type="sibTrans" cxnId="{EE0F8CA1-67EB-4E69-BA5F-060A62BDF828}">
      <dgm:prSet/>
      <dgm:spPr/>
      <dgm:t>
        <a:bodyPr/>
        <a:lstStyle/>
        <a:p>
          <a:endParaRPr lang="en-US"/>
        </a:p>
      </dgm:t>
    </dgm:pt>
    <dgm:pt modelId="{B30E9E25-3AF8-4BC8-AEA5-0816E501B094}">
      <dgm:prSet custT="1"/>
      <dgm:spPr/>
      <dgm:t>
        <a:bodyPr/>
        <a:lstStyle/>
        <a:p>
          <a:r>
            <a:rPr lang="en-US" sz="1400" dirty="0">
              <a:latin typeface="Calibri Light" panose="020F0302020204030204" pitchFamily="34" charset="0"/>
              <a:cs typeface="Calibri Light" panose="020F0302020204030204" pitchFamily="34" charset="0"/>
            </a:rPr>
            <a:t>Facilitate appropriate utilization of services.</a:t>
          </a:r>
        </a:p>
      </dgm:t>
    </dgm:pt>
    <dgm:pt modelId="{7CF4A8C5-51BC-43D2-B545-C34FB5F84520}" type="parTrans" cxnId="{108D36FC-6CF1-4AF1-B2D5-9F1DD4E01DA8}">
      <dgm:prSet/>
      <dgm:spPr/>
      <dgm:t>
        <a:bodyPr/>
        <a:lstStyle/>
        <a:p>
          <a:endParaRPr lang="en-US"/>
        </a:p>
      </dgm:t>
    </dgm:pt>
    <dgm:pt modelId="{B2DC574E-BA10-4C42-8E61-A0D6C6A6F4F1}" type="sibTrans" cxnId="{108D36FC-6CF1-4AF1-B2D5-9F1DD4E01DA8}">
      <dgm:prSet/>
      <dgm:spPr/>
      <dgm:t>
        <a:bodyPr/>
        <a:lstStyle/>
        <a:p>
          <a:endParaRPr lang="en-US"/>
        </a:p>
      </dgm:t>
    </dgm:pt>
    <dgm:pt modelId="{CC508C08-1C9D-4614-86A9-39FAE235E923}">
      <dgm:prSet custT="1"/>
      <dgm:spPr/>
      <dgm:t>
        <a:bodyPr/>
        <a:lstStyle/>
        <a:p>
          <a:r>
            <a:rPr lang="en-US" sz="1400" dirty="0">
              <a:latin typeface="Calibri Light" panose="020F0302020204030204" pitchFamily="34" charset="0"/>
              <a:cs typeface="Calibri Light" panose="020F0302020204030204" pitchFamily="34" charset="0"/>
            </a:rPr>
            <a:t>Improve access to affordable care.</a:t>
          </a:r>
        </a:p>
      </dgm:t>
    </dgm:pt>
    <dgm:pt modelId="{EDB9C3CC-D9DD-4A4D-990C-F50B1918834B}" type="parTrans" cxnId="{41A7955C-2AF2-49A8-8052-917BF7B5ECA4}">
      <dgm:prSet/>
      <dgm:spPr/>
      <dgm:t>
        <a:bodyPr/>
        <a:lstStyle/>
        <a:p>
          <a:endParaRPr lang="en-US"/>
        </a:p>
      </dgm:t>
    </dgm:pt>
    <dgm:pt modelId="{6AA7829D-B4C5-444A-AB38-E6971661C721}" type="sibTrans" cxnId="{41A7955C-2AF2-49A8-8052-917BF7B5ECA4}">
      <dgm:prSet/>
      <dgm:spPr/>
      <dgm:t>
        <a:bodyPr/>
        <a:lstStyle/>
        <a:p>
          <a:endParaRPr lang="en-US"/>
        </a:p>
      </dgm:t>
    </dgm:pt>
    <dgm:pt modelId="{8CCB3FD8-DE05-494E-9CFC-B0FDF4CC68E0}">
      <dgm:prSet custT="1"/>
      <dgm:spPr/>
      <dgm:t>
        <a:bodyPr/>
        <a:lstStyle/>
        <a:p>
          <a:r>
            <a:rPr lang="en-US" sz="1600" b="1" dirty="0">
              <a:latin typeface="Calibri Light" panose="020F0302020204030204" pitchFamily="34" charset="0"/>
              <a:cs typeface="Calibri Light" panose="020F0302020204030204" pitchFamily="34" charset="0"/>
            </a:rPr>
            <a:t>Access</a:t>
          </a:r>
          <a:endParaRPr lang="en-US" sz="1400" dirty="0">
            <a:latin typeface="Calibri Light" panose="020F0302020204030204" pitchFamily="34" charset="0"/>
            <a:cs typeface="Calibri Light" panose="020F0302020204030204" pitchFamily="34" charset="0"/>
          </a:endParaRPr>
        </a:p>
      </dgm:t>
    </dgm:pt>
    <dgm:pt modelId="{EC734F63-6229-4B78-9B50-99598DF09A75}" type="sibTrans" cxnId="{0D1BBFD2-02E4-49F2-BD69-F9165797A311}">
      <dgm:prSet/>
      <dgm:spPr/>
      <dgm:t>
        <a:bodyPr/>
        <a:lstStyle/>
        <a:p>
          <a:endParaRPr lang="en-US"/>
        </a:p>
      </dgm:t>
    </dgm:pt>
    <dgm:pt modelId="{CA32D75F-7416-4416-82F0-0708107223A3}" type="parTrans" cxnId="{0D1BBFD2-02E4-49F2-BD69-F9165797A311}">
      <dgm:prSet/>
      <dgm:spPr/>
      <dgm:t>
        <a:bodyPr/>
        <a:lstStyle/>
        <a:p>
          <a:endParaRPr lang="en-US"/>
        </a:p>
      </dgm:t>
    </dgm:pt>
    <dgm:pt modelId="{2B6CEB3C-0D63-4A84-BF50-4EACD57B5B03}" type="pres">
      <dgm:prSet presAssocID="{3B5B55C7-A079-432A-B5AD-216C0051D385}" presName="Name0" presStyleCnt="0">
        <dgm:presLayoutVars>
          <dgm:dir/>
          <dgm:animLvl val="lvl"/>
          <dgm:resizeHandles val="exact"/>
        </dgm:presLayoutVars>
      </dgm:prSet>
      <dgm:spPr/>
    </dgm:pt>
    <dgm:pt modelId="{1D5C6582-5534-42C6-A201-788671E8D07F}" type="pres">
      <dgm:prSet presAssocID="{5F3EB36B-5970-4E68-9D68-D02E5488EA61}" presName="linNode" presStyleCnt="0"/>
      <dgm:spPr/>
    </dgm:pt>
    <dgm:pt modelId="{99C8A477-CA16-4AE1-BD91-3E40C5731E3C}" type="pres">
      <dgm:prSet presAssocID="{5F3EB36B-5970-4E68-9D68-D02E5488EA61}" presName="parentText" presStyleLbl="node1" presStyleIdx="0" presStyleCnt="8">
        <dgm:presLayoutVars>
          <dgm:chMax val="1"/>
          <dgm:bulletEnabled val="1"/>
        </dgm:presLayoutVars>
      </dgm:prSet>
      <dgm:spPr/>
    </dgm:pt>
    <dgm:pt modelId="{8FF7607B-01AC-45A1-9149-38376CF630B3}" type="pres">
      <dgm:prSet presAssocID="{5F3EB36B-5970-4E68-9D68-D02E5488EA61}" presName="descendantText" presStyleLbl="alignAccFollowNode1" presStyleIdx="0" presStyleCnt="8">
        <dgm:presLayoutVars>
          <dgm:bulletEnabled val="1"/>
        </dgm:presLayoutVars>
      </dgm:prSet>
      <dgm:spPr/>
    </dgm:pt>
    <dgm:pt modelId="{29F5520A-2A31-48B8-8C0C-9B47AB2C6FF5}" type="pres">
      <dgm:prSet presAssocID="{FB78A72B-D69F-4603-A4FB-C5C4B73EEACD}" presName="sp" presStyleCnt="0"/>
      <dgm:spPr/>
    </dgm:pt>
    <dgm:pt modelId="{9B7B2890-A740-40AC-85F5-48D3F11F4A45}" type="pres">
      <dgm:prSet presAssocID="{8CCB3FD8-DE05-494E-9CFC-B0FDF4CC68E0}" presName="linNode" presStyleCnt="0"/>
      <dgm:spPr/>
    </dgm:pt>
    <dgm:pt modelId="{AF30EEF9-A36F-47E9-B307-489BE9A96B2A}" type="pres">
      <dgm:prSet presAssocID="{8CCB3FD8-DE05-494E-9CFC-B0FDF4CC68E0}" presName="parentText" presStyleLbl="node1" presStyleIdx="1" presStyleCnt="8">
        <dgm:presLayoutVars>
          <dgm:chMax val="1"/>
          <dgm:bulletEnabled val="1"/>
        </dgm:presLayoutVars>
      </dgm:prSet>
      <dgm:spPr/>
    </dgm:pt>
    <dgm:pt modelId="{EAF440E0-4660-46D6-B65E-A1DFBBD10015}" type="pres">
      <dgm:prSet presAssocID="{8CCB3FD8-DE05-494E-9CFC-B0FDF4CC68E0}" presName="descendantText" presStyleLbl="alignAccFollowNode1" presStyleIdx="1" presStyleCnt="8" custScaleY="120228">
        <dgm:presLayoutVars>
          <dgm:bulletEnabled val="1"/>
        </dgm:presLayoutVars>
      </dgm:prSet>
      <dgm:spPr/>
    </dgm:pt>
    <dgm:pt modelId="{36BCD94E-1BA6-42D8-8D60-D5C212A49965}" type="pres">
      <dgm:prSet presAssocID="{EC734F63-6229-4B78-9B50-99598DF09A75}" presName="sp" presStyleCnt="0"/>
      <dgm:spPr/>
    </dgm:pt>
    <dgm:pt modelId="{DF1F228A-633B-473D-96BD-08CD1B71F247}" type="pres">
      <dgm:prSet presAssocID="{2A640B50-1611-4140-8E70-8E27E7940751}" presName="linNode" presStyleCnt="0"/>
      <dgm:spPr/>
    </dgm:pt>
    <dgm:pt modelId="{F84347D3-B5F9-49B3-8F62-31E59DED417D}" type="pres">
      <dgm:prSet presAssocID="{2A640B50-1611-4140-8E70-8E27E7940751}" presName="parentText" presStyleLbl="node1" presStyleIdx="2" presStyleCnt="8">
        <dgm:presLayoutVars>
          <dgm:chMax val="1"/>
          <dgm:bulletEnabled val="1"/>
        </dgm:presLayoutVars>
      </dgm:prSet>
      <dgm:spPr/>
    </dgm:pt>
    <dgm:pt modelId="{E83825CA-2C91-41A8-BA07-3E02A3E95245}" type="pres">
      <dgm:prSet presAssocID="{2A640B50-1611-4140-8E70-8E27E7940751}" presName="descendantText" presStyleLbl="alignAccFollowNode1" presStyleIdx="2" presStyleCnt="8">
        <dgm:presLayoutVars>
          <dgm:bulletEnabled val="1"/>
        </dgm:presLayoutVars>
      </dgm:prSet>
      <dgm:spPr/>
    </dgm:pt>
    <dgm:pt modelId="{92827791-A7CA-43AA-B969-B2021392AD9D}" type="pres">
      <dgm:prSet presAssocID="{6D9E5D5E-B4D4-415B-A29F-5CCF1A037CFE}" presName="sp" presStyleCnt="0"/>
      <dgm:spPr/>
    </dgm:pt>
    <dgm:pt modelId="{2910CE20-7C48-414D-8A46-3550356FAD94}" type="pres">
      <dgm:prSet presAssocID="{94BE6487-7906-431C-8112-7C61B8EDA9D7}" presName="linNode" presStyleCnt="0"/>
      <dgm:spPr/>
    </dgm:pt>
    <dgm:pt modelId="{39BDEEDE-FEC9-4FEE-9A83-4CDC60ADC956}" type="pres">
      <dgm:prSet presAssocID="{94BE6487-7906-431C-8112-7C61B8EDA9D7}" presName="parentText" presStyleLbl="node1" presStyleIdx="3" presStyleCnt="8">
        <dgm:presLayoutVars>
          <dgm:chMax val="1"/>
          <dgm:bulletEnabled val="1"/>
        </dgm:presLayoutVars>
      </dgm:prSet>
      <dgm:spPr/>
    </dgm:pt>
    <dgm:pt modelId="{6FD4B2C5-71BD-4CDC-AC39-FBBD92B1C7FE}" type="pres">
      <dgm:prSet presAssocID="{94BE6487-7906-431C-8112-7C61B8EDA9D7}" presName="descendantText" presStyleLbl="alignAccFollowNode1" presStyleIdx="3" presStyleCnt="8">
        <dgm:presLayoutVars>
          <dgm:bulletEnabled val="1"/>
        </dgm:presLayoutVars>
      </dgm:prSet>
      <dgm:spPr/>
    </dgm:pt>
    <dgm:pt modelId="{03647BCE-8640-4E6E-8E66-A32178797F52}" type="pres">
      <dgm:prSet presAssocID="{64C37ECA-375D-4D86-B4CC-50B6DE773C72}" presName="sp" presStyleCnt="0"/>
      <dgm:spPr/>
    </dgm:pt>
    <dgm:pt modelId="{2ED2F5CF-0A34-48E8-A87B-3345DE66812E}" type="pres">
      <dgm:prSet presAssocID="{F248C88B-A0F3-489A-A260-07C3237644BF}" presName="linNode" presStyleCnt="0"/>
      <dgm:spPr/>
    </dgm:pt>
    <dgm:pt modelId="{AAF4BCE6-BB57-4FF1-8FBA-2C48ADBA3675}" type="pres">
      <dgm:prSet presAssocID="{F248C88B-A0F3-489A-A260-07C3237644BF}" presName="parentText" presStyleLbl="node1" presStyleIdx="4" presStyleCnt="8">
        <dgm:presLayoutVars>
          <dgm:chMax val="1"/>
          <dgm:bulletEnabled val="1"/>
        </dgm:presLayoutVars>
      </dgm:prSet>
      <dgm:spPr/>
    </dgm:pt>
    <dgm:pt modelId="{691E876B-0112-4E07-9629-A789585AE8A9}" type="pres">
      <dgm:prSet presAssocID="{F248C88B-A0F3-489A-A260-07C3237644BF}" presName="descendantText" presStyleLbl="alignAccFollowNode1" presStyleIdx="4" presStyleCnt="8">
        <dgm:presLayoutVars>
          <dgm:bulletEnabled val="1"/>
        </dgm:presLayoutVars>
      </dgm:prSet>
      <dgm:spPr/>
    </dgm:pt>
    <dgm:pt modelId="{FE8FA480-9F0D-4B03-A28B-B66F25784C71}" type="pres">
      <dgm:prSet presAssocID="{748B4C1D-7492-4B58-94E3-A517FD605E57}" presName="sp" presStyleCnt="0"/>
      <dgm:spPr/>
    </dgm:pt>
    <dgm:pt modelId="{911A8536-1E4F-49C4-A83B-43A1585C24E6}" type="pres">
      <dgm:prSet presAssocID="{3C0D152C-E341-4A1D-9913-027A28C2103E}" presName="linNode" presStyleCnt="0"/>
      <dgm:spPr/>
    </dgm:pt>
    <dgm:pt modelId="{857DE2BC-4F25-44FA-978E-5BBA6765F82D}" type="pres">
      <dgm:prSet presAssocID="{3C0D152C-E341-4A1D-9913-027A28C2103E}" presName="parentText" presStyleLbl="node1" presStyleIdx="5" presStyleCnt="8">
        <dgm:presLayoutVars>
          <dgm:chMax val="1"/>
          <dgm:bulletEnabled val="1"/>
        </dgm:presLayoutVars>
      </dgm:prSet>
      <dgm:spPr/>
    </dgm:pt>
    <dgm:pt modelId="{5B41739F-FC62-4245-96D4-96CE87AAC2BD}" type="pres">
      <dgm:prSet presAssocID="{3C0D152C-E341-4A1D-9913-027A28C2103E}" presName="descendantText" presStyleLbl="alignAccFollowNode1" presStyleIdx="5" presStyleCnt="8">
        <dgm:presLayoutVars>
          <dgm:bulletEnabled val="1"/>
        </dgm:presLayoutVars>
      </dgm:prSet>
      <dgm:spPr/>
    </dgm:pt>
    <dgm:pt modelId="{CA65C388-EE14-4EEB-A430-A1792DD26963}" type="pres">
      <dgm:prSet presAssocID="{884104E4-30D6-4B17-8463-40E7702E0F2D}" presName="sp" presStyleCnt="0"/>
      <dgm:spPr/>
    </dgm:pt>
    <dgm:pt modelId="{C26C679F-FE00-40A4-B368-F9B4FC3F9D88}" type="pres">
      <dgm:prSet presAssocID="{B5FFE207-4C9A-4409-811E-EA01F20390AF}" presName="linNode" presStyleCnt="0"/>
      <dgm:spPr/>
    </dgm:pt>
    <dgm:pt modelId="{5AE7541A-5D7B-4D62-9F22-F539086CCF7D}" type="pres">
      <dgm:prSet presAssocID="{B5FFE207-4C9A-4409-811E-EA01F20390AF}" presName="parentText" presStyleLbl="node1" presStyleIdx="6" presStyleCnt="8">
        <dgm:presLayoutVars>
          <dgm:chMax val="1"/>
          <dgm:bulletEnabled val="1"/>
        </dgm:presLayoutVars>
      </dgm:prSet>
      <dgm:spPr/>
    </dgm:pt>
    <dgm:pt modelId="{4E7A128E-0DBD-4982-9EB3-591439C5841C}" type="pres">
      <dgm:prSet presAssocID="{B5FFE207-4C9A-4409-811E-EA01F20390AF}" presName="descendantText" presStyleLbl="alignAccFollowNode1" presStyleIdx="6" presStyleCnt="8">
        <dgm:presLayoutVars>
          <dgm:bulletEnabled val="1"/>
        </dgm:presLayoutVars>
      </dgm:prSet>
      <dgm:spPr/>
    </dgm:pt>
    <dgm:pt modelId="{5EE8D005-27A1-4585-AF07-DFF3BC2E34EF}" type="pres">
      <dgm:prSet presAssocID="{010D0FA6-A2CE-4480-9441-6FB4DDA78F0B}" presName="sp" presStyleCnt="0"/>
      <dgm:spPr/>
    </dgm:pt>
    <dgm:pt modelId="{1B0F6B00-97DE-41D6-B5E6-21AFD025564C}" type="pres">
      <dgm:prSet presAssocID="{E5D18F26-6BAA-4E40-AC41-BA9E0D8872FB}" presName="linNode" presStyleCnt="0"/>
      <dgm:spPr/>
    </dgm:pt>
    <dgm:pt modelId="{65CF69A5-9B7C-4855-8B4D-4B8CF59E8FEA}" type="pres">
      <dgm:prSet presAssocID="{E5D18F26-6BAA-4E40-AC41-BA9E0D8872FB}" presName="parentText" presStyleLbl="node1" presStyleIdx="7" presStyleCnt="8">
        <dgm:presLayoutVars>
          <dgm:chMax val="1"/>
          <dgm:bulletEnabled val="1"/>
        </dgm:presLayoutVars>
      </dgm:prSet>
      <dgm:spPr/>
    </dgm:pt>
    <dgm:pt modelId="{AFD0CD95-CD77-4893-A207-38963B76A849}" type="pres">
      <dgm:prSet presAssocID="{E5D18F26-6BAA-4E40-AC41-BA9E0D8872FB}" presName="descendantText" presStyleLbl="alignAccFollowNode1" presStyleIdx="7" presStyleCnt="8">
        <dgm:presLayoutVars>
          <dgm:bulletEnabled val="1"/>
        </dgm:presLayoutVars>
      </dgm:prSet>
      <dgm:spPr/>
    </dgm:pt>
  </dgm:ptLst>
  <dgm:cxnLst>
    <dgm:cxn modelId="{1DC5BE04-7693-46C0-BB30-1EEC430ABB8F}" type="presOf" srcId="{89972653-B99E-4B93-A949-FB9475883DC3}" destId="{691E876B-0112-4E07-9629-A789585AE8A9}" srcOrd="0" destOrd="0" presId="urn:microsoft.com/office/officeart/2005/8/layout/vList5"/>
    <dgm:cxn modelId="{5291470A-B21B-4E80-8E9C-20E6A5D714F1}" srcId="{3B5B55C7-A079-432A-B5AD-216C0051D385}" destId="{5F3EB36B-5970-4E68-9D68-D02E5488EA61}" srcOrd="0" destOrd="0" parTransId="{F41554B9-7260-4DEA-B518-2AD7B7552882}" sibTransId="{FB78A72B-D69F-4603-A4FB-C5C4B73EEACD}"/>
    <dgm:cxn modelId="{2C8DE90B-AFB2-4B33-A865-D63D3B2275D1}" type="presOf" srcId="{D40BFBDC-800E-424D-AAC7-D94C4900185A}" destId="{6FD4B2C5-71BD-4CDC-AC39-FBBD92B1C7FE}" srcOrd="0" destOrd="0" presId="urn:microsoft.com/office/officeart/2005/8/layout/vList5"/>
    <dgm:cxn modelId="{26FCF612-AC1B-4F94-BC71-C05A4B0A5562}" type="presOf" srcId="{94BE6487-7906-431C-8112-7C61B8EDA9D7}" destId="{39BDEEDE-FEC9-4FEE-9A83-4CDC60ADC956}" srcOrd="0" destOrd="0" presId="urn:microsoft.com/office/officeart/2005/8/layout/vList5"/>
    <dgm:cxn modelId="{0D2BDC19-9CD8-4212-8A79-50C536F230A2}" type="presOf" srcId="{CC508C08-1C9D-4614-86A9-39FAE235E923}" destId="{AFD0CD95-CD77-4893-A207-38963B76A849}" srcOrd="0" destOrd="0" presId="urn:microsoft.com/office/officeart/2005/8/layout/vList5"/>
    <dgm:cxn modelId="{DF986E1F-9939-40A1-98CB-E55FD007C6D4}" srcId="{5F3EB36B-5970-4E68-9D68-D02E5488EA61}" destId="{EDB58827-FFCA-4E45-9896-056CD65738E4}" srcOrd="0" destOrd="0" parTransId="{970E3A25-EBF5-4A2D-BF5E-5FDBA46B731B}" sibTransId="{62C73683-C100-4617-B9B0-E4B4174A5E3D}"/>
    <dgm:cxn modelId="{6EA6C933-16B5-4202-8559-8627F8E9AAB5}" srcId="{3B5B55C7-A079-432A-B5AD-216C0051D385}" destId="{F248C88B-A0F3-489A-A260-07C3237644BF}" srcOrd="4" destOrd="0" parTransId="{C7898C62-4BA3-4AFC-9451-94504E5E133C}" sibTransId="{748B4C1D-7492-4B58-94E3-A517FD605E57}"/>
    <dgm:cxn modelId="{6E18603C-0CD0-466C-8E06-07E3F8512758}" type="presOf" srcId="{1D15E1F4-CE54-41E6-90B3-847F67A522AA}" destId="{E83825CA-2C91-41A8-BA07-3E02A3E95245}" srcOrd="0" destOrd="0" presId="urn:microsoft.com/office/officeart/2005/8/layout/vList5"/>
    <dgm:cxn modelId="{D204963C-12A9-4BE1-BBAF-4BB25B0D741D}" type="presOf" srcId="{5F3EB36B-5970-4E68-9D68-D02E5488EA61}" destId="{99C8A477-CA16-4AE1-BD91-3E40C5731E3C}" srcOrd="0" destOrd="0" presId="urn:microsoft.com/office/officeart/2005/8/layout/vList5"/>
    <dgm:cxn modelId="{F813873F-9FE1-48AC-B009-2302CA441367}" type="presOf" srcId="{57F3D940-9D0F-4F7D-A9C5-1018E580A599}" destId="{5B41739F-FC62-4245-96D4-96CE87AAC2BD}" srcOrd="0" destOrd="0" presId="urn:microsoft.com/office/officeart/2005/8/layout/vList5"/>
    <dgm:cxn modelId="{41A7955C-2AF2-49A8-8052-917BF7B5ECA4}" srcId="{E5D18F26-6BAA-4E40-AC41-BA9E0D8872FB}" destId="{CC508C08-1C9D-4614-86A9-39FAE235E923}" srcOrd="0" destOrd="0" parTransId="{EDB9C3CC-D9DD-4A4D-990C-F50B1918834B}" sibTransId="{6AA7829D-B4C5-444A-AB38-E6971661C721}"/>
    <dgm:cxn modelId="{7A3D215E-354A-4DCA-99AA-1FD150CF81F9}" type="presOf" srcId="{3B5B55C7-A079-432A-B5AD-216C0051D385}" destId="{2B6CEB3C-0D63-4A84-BF50-4EACD57B5B03}" srcOrd="0" destOrd="0" presId="urn:microsoft.com/office/officeart/2005/8/layout/vList5"/>
    <dgm:cxn modelId="{72189F60-CA16-4941-9B1A-A8A3C69F3779}" srcId="{94BE6487-7906-431C-8112-7C61B8EDA9D7}" destId="{D40BFBDC-800E-424D-AAC7-D94C4900185A}" srcOrd="0" destOrd="0" parTransId="{E6BA1FC0-BE36-491E-AB04-BFFF26EF02CD}" sibTransId="{E7E73AAE-0D66-4CC8-AD56-878240F889A6}"/>
    <dgm:cxn modelId="{5DB7F861-8FAD-4E51-94D1-EC7F12E18011}" srcId="{3B5B55C7-A079-432A-B5AD-216C0051D385}" destId="{B5FFE207-4C9A-4409-811E-EA01F20390AF}" srcOrd="6" destOrd="0" parTransId="{5E92265A-CDC0-44C5-94EA-29AC7B37F86D}" sibTransId="{010D0FA6-A2CE-4480-9441-6FB4DDA78F0B}"/>
    <dgm:cxn modelId="{FD5B1846-8BFE-4513-9E24-A0D194E538AB}" srcId="{3B5B55C7-A079-432A-B5AD-216C0051D385}" destId="{3C0D152C-E341-4A1D-9913-027A28C2103E}" srcOrd="5" destOrd="0" parTransId="{138AD14C-93D2-4525-9C5B-053A4CEB745E}" sibTransId="{884104E4-30D6-4B17-8463-40E7702E0F2D}"/>
    <dgm:cxn modelId="{19F39A70-55F4-4AEF-925D-89EC676EF68D}" type="presOf" srcId="{3C0D152C-E341-4A1D-9913-027A28C2103E}" destId="{857DE2BC-4F25-44FA-978E-5BBA6765F82D}" srcOrd="0" destOrd="0" presId="urn:microsoft.com/office/officeart/2005/8/layout/vList5"/>
    <dgm:cxn modelId="{71F47955-80A8-4F26-BE5C-1FFEC218D6C5}" type="presOf" srcId="{B30E9E25-3AF8-4BC8-AEA5-0816E501B094}" destId="{4E7A128E-0DBD-4982-9EB3-591439C5841C}" srcOrd="0" destOrd="0" presId="urn:microsoft.com/office/officeart/2005/8/layout/vList5"/>
    <dgm:cxn modelId="{5F438D59-F2CD-4EC6-B1AD-03936776FDF1}" type="presOf" srcId="{B5FFE207-4C9A-4409-811E-EA01F20390AF}" destId="{5AE7541A-5D7B-4D62-9F22-F539086CCF7D}" srcOrd="0" destOrd="0" presId="urn:microsoft.com/office/officeart/2005/8/layout/vList5"/>
    <dgm:cxn modelId="{D7FFC788-E2CB-4512-A371-789C787B3524}" srcId="{3B5B55C7-A079-432A-B5AD-216C0051D385}" destId="{2A640B50-1611-4140-8E70-8E27E7940751}" srcOrd="2" destOrd="0" parTransId="{437E5DA5-F9FF-4D21-A973-5BDC43DE84D6}" sibTransId="{6D9E5D5E-B4D4-415B-A29F-5CCF1A037CFE}"/>
    <dgm:cxn modelId="{37187C92-C557-45A4-AB62-54821B04D674}" type="presOf" srcId="{F248C88B-A0F3-489A-A260-07C3237644BF}" destId="{AAF4BCE6-BB57-4FF1-8FBA-2C48ADBA3675}" srcOrd="0" destOrd="0" presId="urn:microsoft.com/office/officeart/2005/8/layout/vList5"/>
    <dgm:cxn modelId="{061F99A0-80AD-459A-A840-274F932689C7}" srcId="{3B5B55C7-A079-432A-B5AD-216C0051D385}" destId="{94BE6487-7906-431C-8112-7C61B8EDA9D7}" srcOrd="3" destOrd="0" parTransId="{3BA25953-4A07-4DA0-BE19-0996E69F4D94}" sibTransId="{64C37ECA-375D-4D86-B4CC-50B6DE773C72}"/>
    <dgm:cxn modelId="{EE0F8CA1-67EB-4E69-BA5F-060A62BDF828}" srcId="{3C0D152C-E341-4A1D-9913-027A28C2103E}" destId="{57F3D940-9D0F-4F7D-A9C5-1018E580A599}" srcOrd="0" destOrd="0" parTransId="{4BDB3013-F762-420A-B3AF-89C19E81F16A}" sibTransId="{B5D4690C-AD86-41A6-A6E2-9A9F96372F73}"/>
    <dgm:cxn modelId="{B4891BA5-67F2-4D82-A869-FA7908672BE6}" srcId="{3B5B55C7-A079-432A-B5AD-216C0051D385}" destId="{E5D18F26-6BAA-4E40-AC41-BA9E0D8872FB}" srcOrd="7" destOrd="0" parTransId="{EDC9DF85-CA07-46DC-9767-8D95F6CEC525}" sibTransId="{05328DBC-EC56-419E-816B-4F5ADFB786C8}"/>
    <dgm:cxn modelId="{65ED92A7-5B1E-4851-B079-80FFE5BE6870}" srcId="{F248C88B-A0F3-489A-A260-07C3237644BF}" destId="{89972653-B99E-4B93-A949-FB9475883DC3}" srcOrd="0" destOrd="0" parTransId="{164E7A72-4DAA-47EF-B681-3AA9602C5B20}" sibTransId="{1ED66618-DE20-4950-BA62-929E47EDD619}"/>
    <dgm:cxn modelId="{995853C8-6E48-4768-8C8E-40676BEABE20}" type="presOf" srcId="{E5D18F26-6BAA-4E40-AC41-BA9E0D8872FB}" destId="{65CF69A5-9B7C-4855-8B4D-4B8CF59E8FEA}" srcOrd="0" destOrd="0" presId="urn:microsoft.com/office/officeart/2005/8/layout/vList5"/>
    <dgm:cxn modelId="{3FDAB8CB-9206-4821-B65D-A08286582341}" type="presOf" srcId="{8CCB3FD8-DE05-494E-9CFC-B0FDF4CC68E0}" destId="{AF30EEF9-A36F-47E9-B307-489BE9A96B2A}" srcOrd="0" destOrd="0" presId="urn:microsoft.com/office/officeart/2005/8/layout/vList5"/>
    <dgm:cxn modelId="{0D1BBFD2-02E4-49F2-BD69-F9165797A311}" srcId="{3B5B55C7-A079-432A-B5AD-216C0051D385}" destId="{8CCB3FD8-DE05-494E-9CFC-B0FDF4CC68E0}" srcOrd="1" destOrd="0" parTransId="{CA32D75F-7416-4416-82F0-0708107223A3}" sibTransId="{EC734F63-6229-4B78-9B50-99598DF09A75}"/>
    <dgm:cxn modelId="{8875A3DC-317F-4C92-9ADF-6F8C0890E08A}" type="presOf" srcId="{5CE9B9F5-7421-4AAE-9E51-552FE92673C4}" destId="{EAF440E0-4660-46D6-B65E-A1DFBBD10015}" srcOrd="0" destOrd="0" presId="urn:microsoft.com/office/officeart/2005/8/layout/vList5"/>
    <dgm:cxn modelId="{098038EB-687E-435B-B35E-DB6825F832FE}" srcId="{2A640B50-1611-4140-8E70-8E27E7940751}" destId="{1D15E1F4-CE54-41E6-90B3-847F67A522AA}" srcOrd="0" destOrd="0" parTransId="{82C0BBB7-EA83-4286-BBA7-4465B99A25E5}" sibTransId="{4B00CE7D-76B4-48C1-B2BE-029D3A5A4904}"/>
    <dgm:cxn modelId="{519EEFEE-AC6F-417B-881A-EE4080DC195C}" srcId="{8CCB3FD8-DE05-494E-9CFC-B0FDF4CC68E0}" destId="{5CE9B9F5-7421-4AAE-9E51-552FE92673C4}" srcOrd="0" destOrd="0" parTransId="{14F93F98-3E45-47ED-AFFD-3A3256D2F85B}" sibTransId="{69429639-831F-45FA-B5A4-3BDD9D4AF9D4}"/>
    <dgm:cxn modelId="{3EC7ABF3-9D92-4033-A144-16924C17D7EA}" type="presOf" srcId="{EDB58827-FFCA-4E45-9896-056CD65738E4}" destId="{8FF7607B-01AC-45A1-9149-38376CF630B3}" srcOrd="0" destOrd="0" presId="urn:microsoft.com/office/officeart/2005/8/layout/vList5"/>
    <dgm:cxn modelId="{108D36FC-6CF1-4AF1-B2D5-9F1DD4E01DA8}" srcId="{B5FFE207-4C9A-4409-811E-EA01F20390AF}" destId="{B30E9E25-3AF8-4BC8-AEA5-0816E501B094}" srcOrd="0" destOrd="0" parTransId="{7CF4A8C5-51BC-43D2-B545-C34FB5F84520}" sibTransId="{B2DC574E-BA10-4C42-8E61-A0D6C6A6F4F1}"/>
    <dgm:cxn modelId="{10C6BBFF-E71D-4D70-A096-1693A959443E}" type="presOf" srcId="{2A640B50-1611-4140-8E70-8E27E7940751}" destId="{F84347D3-B5F9-49B3-8F62-31E59DED417D}" srcOrd="0" destOrd="0" presId="urn:microsoft.com/office/officeart/2005/8/layout/vList5"/>
    <dgm:cxn modelId="{E14B81F3-5CA2-4020-8A53-1E8C7294833E}" type="presParOf" srcId="{2B6CEB3C-0D63-4A84-BF50-4EACD57B5B03}" destId="{1D5C6582-5534-42C6-A201-788671E8D07F}" srcOrd="0" destOrd="0" presId="urn:microsoft.com/office/officeart/2005/8/layout/vList5"/>
    <dgm:cxn modelId="{687FF884-719F-4645-B7F5-6ED5547505C3}" type="presParOf" srcId="{1D5C6582-5534-42C6-A201-788671E8D07F}" destId="{99C8A477-CA16-4AE1-BD91-3E40C5731E3C}" srcOrd="0" destOrd="0" presId="urn:microsoft.com/office/officeart/2005/8/layout/vList5"/>
    <dgm:cxn modelId="{7C4E711C-CF20-433E-BB41-803E3DDD14BD}" type="presParOf" srcId="{1D5C6582-5534-42C6-A201-788671E8D07F}" destId="{8FF7607B-01AC-45A1-9149-38376CF630B3}" srcOrd="1" destOrd="0" presId="urn:microsoft.com/office/officeart/2005/8/layout/vList5"/>
    <dgm:cxn modelId="{971DAFE8-6447-4379-9C3E-433D87763F8E}" type="presParOf" srcId="{2B6CEB3C-0D63-4A84-BF50-4EACD57B5B03}" destId="{29F5520A-2A31-48B8-8C0C-9B47AB2C6FF5}" srcOrd="1" destOrd="0" presId="urn:microsoft.com/office/officeart/2005/8/layout/vList5"/>
    <dgm:cxn modelId="{64497122-49D9-4338-8D35-59A2BB1A6A81}" type="presParOf" srcId="{2B6CEB3C-0D63-4A84-BF50-4EACD57B5B03}" destId="{9B7B2890-A740-40AC-85F5-48D3F11F4A45}" srcOrd="2" destOrd="0" presId="urn:microsoft.com/office/officeart/2005/8/layout/vList5"/>
    <dgm:cxn modelId="{6362406F-5E16-4D43-8366-FBC22D51407A}" type="presParOf" srcId="{9B7B2890-A740-40AC-85F5-48D3F11F4A45}" destId="{AF30EEF9-A36F-47E9-B307-489BE9A96B2A}" srcOrd="0" destOrd="0" presId="urn:microsoft.com/office/officeart/2005/8/layout/vList5"/>
    <dgm:cxn modelId="{458CD7CD-6980-403E-ADFB-B2C2AA7D70C9}" type="presParOf" srcId="{9B7B2890-A740-40AC-85F5-48D3F11F4A45}" destId="{EAF440E0-4660-46D6-B65E-A1DFBBD10015}" srcOrd="1" destOrd="0" presId="urn:microsoft.com/office/officeart/2005/8/layout/vList5"/>
    <dgm:cxn modelId="{ECBC63E3-DB2A-45BD-AF37-C5F82E89785F}" type="presParOf" srcId="{2B6CEB3C-0D63-4A84-BF50-4EACD57B5B03}" destId="{36BCD94E-1BA6-42D8-8D60-D5C212A49965}" srcOrd="3" destOrd="0" presId="urn:microsoft.com/office/officeart/2005/8/layout/vList5"/>
    <dgm:cxn modelId="{C9AD01BB-6F28-4178-B175-0F1BAD96AF51}" type="presParOf" srcId="{2B6CEB3C-0D63-4A84-BF50-4EACD57B5B03}" destId="{DF1F228A-633B-473D-96BD-08CD1B71F247}" srcOrd="4" destOrd="0" presId="urn:microsoft.com/office/officeart/2005/8/layout/vList5"/>
    <dgm:cxn modelId="{D7C8EE58-D4E1-493D-9B4C-BAAF1E65DA95}" type="presParOf" srcId="{DF1F228A-633B-473D-96BD-08CD1B71F247}" destId="{F84347D3-B5F9-49B3-8F62-31E59DED417D}" srcOrd="0" destOrd="0" presId="urn:microsoft.com/office/officeart/2005/8/layout/vList5"/>
    <dgm:cxn modelId="{2253711A-B68B-4370-8A9F-9B210DFCCF61}" type="presParOf" srcId="{DF1F228A-633B-473D-96BD-08CD1B71F247}" destId="{E83825CA-2C91-41A8-BA07-3E02A3E95245}" srcOrd="1" destOrd="0" presId="urn:microsoft.com/office/officeart/2005/8/layout/vList5"/>
    <dgm:cxn modelId="{9D71FEEC-48EF-4CEE-99A6-597542150C11}" type="presParOf" srcId="{2B6CEB3C-0D63-4A84-BF50-4EACD57B5B03}" destId="{92827791-A7CA-43AA-B969-B2021392AD9D}" srcOrd="5" destOrd="0" presId="urn:microsoft.com/office/officeart/2005/8/layout/vList5"/>
    <dgm:cxn modelId="{43992376-D6DA-4FA7-A462-781998757F79}" type="presParOf" srcId="{2B6CEB3C-0D63-4A84-BF50-4EACD57B5B03}" destId="{2910CE20-7C48-414D-8A46-3550356FAD94}" srcOrd="6" destOrd="0" presId="urn:microsoft.com/office/officeart/2005/8/layout/vList5"/>
    <dgm:cxn modelId="{5896182E-F9CA-477D-8465-BE3ABAEF2331}" type="presParOf" srcId="{2910CE20-7C48-414D-8A46-3550356FAD94}" destId="{39BDEEDE-FEC9-4FEE-9A83-4CDC60ADC956}" srcOrd="0" destOrd="0" presId="urn:microsoft.com/office/officeart/2005/8/layout/vList5"/>
    <dgm:cxn modelId="{B00CDF03-F8FC-48E3-9AFB-7CB4D66852BA}" type="presParOf" srcId="{2910CE20-7C48-414D-8A46-3550356FAD94}" destId="{6FD4B2C5-71BD-4CDC-AC39-FBBD92B1C7FE}" srcOrd="1" destOrd="0" presId="urn:microsoft.com/office/officeart/2005/8/layout/vList5"/>
    <dgm:cxn modelId="{10607787-A284-45A8-A2C7-EAE2FC187CDD}" type="presParOf" srcId="{2B6CEB3C-0D63-4A84-BF50-4EACD57B5B03}" destId="{03647BCE-8640-4E6E-8E66-A32178797F52}" srcOrd="7" destOrd="0" presId="urn:microsoft.com/office/officeart/2005/8/layout/vList5"/>
    <dgm:cxn modelId="{2E3FEF82-C846-45EC-B155-8DB66EDE38CB}" type="presParOf" srcId="{2B6CEB3C-0D63-4A84-BF50-4EACD57B5B03}" destId="{2ED2F5CF-0A34-48E8-A87B-3345DE66812E}" srcOrd="8" destOrd="0" presId="urn:microsoft.com/office/officeart/2005/8/layout/vList5"/>
    <dgm:cxn modelId="{287A1217-FAC0-4824-AEAF-0B218F80D7BB}" type="presParOf" srcId="{2ED2F5CF-0A34-48E8-A87B-3345DE66812E}" destId="{AAF4BCE6-BB57-4FF1-8FBA-2C48ADBA3675}" srcOrd="0" destOrd="0" presId="urn:microsoft.com/office/officeart/2005/8/layout/vList5"/>
    <dgm:cxn modelId="{0070714D-3C45-4A5A-B6DE-09436BA93384}" type="presParOf" srcId="{2ED2F5CF-0A34-48E8-A87B-3345DE66812E}" destId="{691E876B-0112-4E07-9629-A789585AE8A9}" srcOrd="1" destOrd="0" presId="urn:microsoft.com/office/officeart/2005/8/layout/vList5"/>
    <dgm:cxn modelId="{F5AA4BEC-2032-442C-AAB2-15F72CC8B75B}" type="presParOf" srcId="{2B6CEB3C-0D63-4A84-BF50-4EACD57B5B03}" destId="{FE8FA480-9F0D-4B03-A28B-B66F25784C71}" srcOrd="9" destOrd="0" presId="urn:microsoft.com/office/officeart/2005/8/layout/vList5"/>
    <dgm:cxn modelId="{BF6BF1AB-F356-4398-BAE7-3C55393113F6}" type="presParOf" srcId="{2B6CEB3C-0D63-4A84-BF50-4EACD57B5B03}" destId="{911A8536-1E4F-49C4-A83B-43A1585C24E6}" srcOrd="10" destOrd="0" presId="urn:microsoft.com/office/officeart/2005/8/layout/vList5"/>
    <dgm:cxn modelId="{0FA16B46-ECAB-465A-9815-4BBA54CE29B1}" type="presParOf" srcId="{911A8536-1E4F-49C4-A83B-43A1585C24E6}" destId="{857DE2BC-4F25-44FA-978E-5BBA6765F82D}" srcOrd="0" destOrd="0" presId="urn:microsoft.com/office/officeart/2005/8/layout/vList5"/>
    <dgm:cxn modelId="{3608478F-7D2B-49A0-BFEF-B22BBF5F88BD}" type="presParOf" srcId="{911A8536-1E4F-49C4-A83B-43A1585C24E6}" destId="{5B41739F-FC62-4245-96D4-96CE87AAC2BD}" srcOrd="1" destOrd="0" presId="urn:microsoft.com/office/officeart/2005/8/layout/vList5"/>
    <dgm:cxn modelId="{8C773F66-EAD0-40E3-A74B-49BD91C6305B}" type="presParOf" srcId="{2B6CEB3C-0D63-4A84-BF50-4EACD57B5B03}" destId="{CA65C388-EE14-4EEB-A430-A1792DD26963}" srcOrd="11" destOrd="0" presId="urn:microsoft.com/office/officeart/2005/8/layout/vList5"/>
    <dgm:cxn modelId="{8CB45012-E41E-4F28-8EE6-8E0DFF41C976}" type="presParOf" srcId="{2B6CEB3C-0D63-4A84-BF50-4EACD57B5B03}" destId="{C26C679F-FE00-40A4-B368-F9B4FC3F9D88}" srcOrd="12" destOrd="0" presId="urn:microsoft.com/office/officeart/2005/8/layout/vList5"/>
    <dgm:cxn modelId="{51AEAD4A-914A-4D00-9B8B-884E2166279A}" type="presParOf" srcId="{C26C679F-FE00-40A4-B368-F9B4FC3F9D88}" destId="{5AE7541A-5D7B-4D62-9F22-F539086CCF7D}" srcOrd="0" destOrd="0" presId="urn:microsoft.com/office/officeart/2005/8/layout/vList5"/>
    <dgm:cxn modelId="{3EE1B84C-B825-4E8E-9664-E608453A2F8C}" type="presParOf" srcId="{C26C679F-FE00-40A4-B368-F9B4FC3F9D88}" destId="{4E7A128E-0DBD-4982-9EB3-591439C5841C}" srcOrd="1" destOrd="0" presId="urn:microsoft.com/office/officeart/2005/8/layout/vList5"/>
    <dgm:cxn modelId="{B6332C79-0522-4CB7-B839-E8FA12D28049}" type="presParOf" srcId="{2B6CEB3C-0D63-4A84-BF50-4EACD57B5B03}" destId="{5EE8D005-27A1-4585-AF07-DFF3BC2E34EF}" srcOrd="13" destOrd="0" presId="urn:microsoft.com/office/officeart/2005/8/layout/vList5"/>
    <dgm:cxn modelId="{061D1808-D718-406E-BB6A-CD90F438C9F0}" type="presParOf" srcId="{2B6CEB3C-0D63-4A84-BF50-4EACD57B5B03}" destId="{1B0F6B00-97DE-41D6-B5E6-21AFD025564C}" srcOrd="14" destOrd="0" presId="urn:microsoft.com/office/officeart/2005/8/layout/vList5"/>
    <dgm:cxn modelId="{DC37112C-BADB-4A6C-81EA-49543A988665}" type="presParOf" srcId="{1B0F6B00-97DE-41D6-B5E6-21AFD025564C}" destId="{65CF69A5-9B7C-4855-8B4D-4B8CF59E8FEA}" srcOrd="0" destOrd="0" presId="urn:microsoft.com/office/officeart/2005/8/layout/vList5"/>
    <dgm:cxn modelId="{6F1B1E03-53DA-4C63-9D0A-676A1909C04A}" type="presParOf" srcId="{1B0F6B00-97DE-41D6-B5E6-21AFD025564C}" destId="{AFD0CD95-CD77-4893-A207-38963B76A84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FD1D84B-8914-4EFF-B169-AF17226C374C}"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2D9FF212-F249-40E2-B65D-CC54232F8660}">
      <dgm:prSet custT="1"/>
      <dgm:spPr/>
      <dgm:t>
        <a:bodyPr/>
        <a:lstStyle/>
        <a:p>
          <a:pPr algn="l"/>
          <a:r>
            <a:rPr lang="en-US" sz="2000" b="0" i="0" baseline="0" dirty="0"/>
            <a:t>Examples of Benefits:</a:t>
          </a:r>
          <a:endParaRPr lang="en-US" sz="1200" dirty="0"/>
        </a:p>
      </dgm:t>
    </dgm:pt>
    <dgm:pt modelId="{0E56FB97-82C6-4E12-9812-90C66BC9BD0D}" type="parTrans" cxnId="{65BD82F0-D8B1-45E1-B3BB-DED446E53CDA}">
      <dgm:prSet/>
      <dgm:spPr/>
      <dgm:t>
        <a:bodyPr/>
        <a:lstStyle/>
        <a:p>
          <a:pPr algn="l"/>
          <a:endParaRPr lang="en-US"/>
        </a:p>
      </dgm:t>
    </dgm:pt>
    <dgm:pt modelId="{384AFEB2-9110-4BA1-8972-DAF4EB23C9C7}" type="sibTrans" cxnId="{65BD82F0-D8B1-45E1-B3BB-DED446E53CDA}">
      <dgm:prSet/>
      <dgm:spPr/>
      <dgm:t>
        <a:bodyPr/>
        <a:lstStyle/>
        <a:p>
          <a:pPr algn="l"/>
          <a:endParaRPr lang="en-US"/>
        </a:p>
      </dgm:t>
    </dgm:pt>
    <dgm:pt modelId="{79122090-A45D-46F8-96DF-A6A0AA4DB140}">
      <dgm:prSet custT="1"/>
      <dgm:spPr/>
      <dgm:t>
        <a:bodyPr/>
        <a:lstStyle/>
        <a:p>
          <a:pPr marL="91440" algn="l">
            <a:spcAft>
              <a:spcPts val="600"/>
            </a:spcAft>
          </a:pPr>
          <a:r>
            <a:rPr lang="en-US" sz="1600" dirty="0">
              <a:latin typeface="Calibri Light" panose="020F0302020204030204" pitchFamily="34" charset="0"/>
              <a:cs typeface="Calibri Light" panose="020F0302020204030204" pitchFamily="34" charset="0"/>
            </a:rPr>
            <a:t>Transportation to plan approved destinations including PCPs, Specialists, dialysis, pharmacies, imaging centers, food pantries, and more. </a:t>
          </a:r>
        </a:p>
      </dgm:t>
    </dgm:pt>
    <dgm:pt modelId="{93BA5351-6928-4AA7-BBBE-53C6E370F9D0}" type="parTrans" cxnId="{D3C5F001-88B0-429C-A6A8-2F1850EAB66B}">
      <dgm:prSet/>
      <dgm:spPr/>
      <dgm:t>
        <a:bodyPr/>
        <a:lstStyle/>
        <a:p>
          <a:pPr algn="l"/>
          <a:endParaRPr lang="en-US"/>
        </a:p>
      </dgm:t>
    </dgm:pt>
    <dgm:pt modelId="{DABD0DE0-7DD0-488E-ACCC-E332802488D2}" type="sibTrans" cxnId="{D3C5F001-88B0-429C-A6A8-2F1850EAB66B}">
      <dgm:prSet/>
      <dgm:spPr/>
      <dgm:t>
        <a:bodyPr/>
        <a:lstStyle/>
        <a:p>
          <a:pPr algn="l"/>
          <a:endParaRPr lang="en-US"/>
        </a:p>
      </dgm:t>
    </dgm:pt>
    <dgm:pt modelId="{A5E2B26B-3ADF-46CA-8DC5-9F764CFA2518}">
      <dgm:prSet custT="1"/>
      <dgm:spPr/>
      <dgm:t>
        <a:bodyPr/>
        <a:lstStyle/>
        <a:p>
          <a:pPr marL="91440" algn="l">
            <a:spcAft>
              <a:spcPts val="600"/>
            </a:spcAft>
          </a:pPr>
          <a:r>
            <a:rPr lang="en-US" sz="1600" b="0" i="0" baseline="0" dirty="0">
              <a:latin typeface="Calibri Light" panose="020F0302020204030204" pitchFamily="34" charset="0"/>
              <a:cs typeface="Calibri Light" panose="020F0302020204030204" pitchFamily="34" charset="0"/>
            </a:rPr>
            <a:t>Meal delivery services following a hospital stay (2 meals/day for 7 days)</a:t>
          </a:r>
          <a:endParaRPr lang="en-US" sz="1600" dirty="0">
            <a:latin typeface="Calibri Light" panose="020F0302020204030204" pitchFamily="34" charset="0"/>
            <a:cs typeface="Calibri Light" panose="020F0302020204030204" pitchFamily="34" charset="0"/>
          </a:endParaRPr>
        </a:p>
      </dgm:t>
    </dgm:pt>
    <dgm:pt modelId="{685EE203-23C0-48FD-B31E-2EA7556EBAB1}" type="parTrans" cxnId="{16820FD2-8AF8-474A-A25B-11BE51FA8ECC}">
      <dgm:prSet/>
      <dgm:spPr/>
      <dgm:t>
        <a:bodyPr/>
        <a:lstStyle/>
        <a:p>
          <a:pPr algn="l"/>
          <a:endParaRPr lang="en-US"/>
        </a:p>
      </dgm:t>
    </dgm:pt>
    <dgm:pt modelId="{325D0E7A-891A-4A09-AB45-9E61460A16F0}" type="sibTrans" cxnId="{16820FD2-8AF8-474A-A25B-11BE51FA8ECC}">
      <dgm:prSet/>
      <dgm:spPr/>
      <dgm:t>
        <a:bodyPr/>
        <a:lstStyle/>
        <a:p>
          <a:pPr algn="l"/>
          <a:endParaRPr lang="en-US"/>
        </a:p>
      </dgm:t>
    </dgm:pt>
    <dgm:pt modelId="{620BB184-24A3-4E7A-B472-3C9DAE4E3A4B}">
      <dgm:prSet custT="1"/>
      <dgm:spPr/>
      <dgm:t>
        <a:bodyPr/>
        <a:lstStyle/>
        <a:p>
          <a:pPr marL="91440" algn="l">
            <a:spcAft>
              <a:spcPts val="600"/>
            </a:spcAft>
          </a:pPr>
          <a:r>
            <a:rPr lang="en-US" sz="1600" b="0" i="0" baseline="0" dirty="0">
              <a:latin typeface="Calibri Light" panose="020F0302020204030204" pitchFamily="34" charset="0"/>
              <a:cs typeface="Calibri Light" panose="020F0302020204030204" pitchFamily="34" charset="0"/>
            </a:rPr>
            <a:t>$0 Primary Care visit copays and $0 - low copays for Specialists</a:t>
          </a:r>
          <a:endParaRPr lang="en-US" sz="1600" dirty="0">
            <a:latin typeface="Calibri Light" panose="020F0302020204030204" pitchFamily="34" charset="0"/>
            <a:cs typeface="Calibri Light" panose="020F0302020204030204" pitchFamily="34" charset="0"/>
          </a:endParaRPr>
        </a:p>
      </dgm:t>
    </dgm:pt>
    <dgm:pt modelId="{C55C8A83-DD86-41B7-B088-AAEFA55E0353}" type="parTrans" cxnId="{2CDADE54-42EA-4D05-91E8-BCCD4D59A6B6}">
      <dgm:prSet/>
      <dgm:spPr/>
      <dgm:t>
        <a:bodyPr/>
        <a:lstStyle/>
        <a:p>
          <a:pPr algn="l"/>
          <a:endParaRPr lang="en-US"/>
        </a:p>
      </dgm:t>
    </dgm:pt>
    <dgm:pt modelId="{559B77F8-EAB5-47F5-81F6-1939CB5BA49E}" type="sibTrans" cxnId="{2CDADE54-42EA-4D05-91E8-BCCD4D59A6B6}">
      <dgm:prSet/>
      <dgm:spPr/>
      <dgm:t>
        <a:bodyPr/>
        <a:lstStyle/>
        <a:p>
          <a:pPr algn="l"/>
          <a:endParaRPr lang="en-US"/>
        </a:p>
      </dgm:t>
    </dgm:pt>
    <dgm:pt modelId="{3CE765D6-FDC8-4720-BCC1-3CD80C66CE66}">
      <dgm:prSet custT="1"/>
      <dgm:spPr/>
      <dgm:t>
        <a:bodyPr/>
        <a:lstStyle/>
        <a:p>
          <a:pPr marL="91440" algn="l">
            <a:spcAft>
              <a:spcPts val="600"/>
            </a:spcAft>
          </a:pPr>
          <a:r>
            <a:rPr lang="en-US" sz="1600" dirty="0">
              <a:latin typeface="Calibri Light" panose="020F0302020204030204" pitchFamily="34" charset="0"/>
              <a:cs typeface="Calibri Light" panose="020F0302020204030204" pitchFamily="34" charset="0"/>
            </a:rPr>
            <a:t>Hearing Benefit – no cost for routine hearing exams</a:t>
          </a:r>
        </a:p>
      </dgm:t>
    </dgm:pt>
    <dgm:pt modelId="{8CDC2003-25D9-4852-AB66-D1536D266273}" type="parTrans" cxnId="{F38B4553-DE75-4ED8-B077-6C8F68F7096D}">
      <dgm:prSet/>
      <dgm:spPr/>
      <dgm:t>
        <a:bodyPr/>
        <a:lstStyle/>
        <a:p>
          <a:endParaRPr lang="en-US"/>
        </a:p>
      </dgm:t>
    </dgm:pt>
    <dgm:pt modelId="{3BA8C33B-FF7A-4752-BB3A-7DE79460CA08}" type="sibTrans" cxnId="{F38B4553-DE75-4ED8-B077-6C8F68F7096D}">
      <dgm:prSet/>
      <dgm:spPr/>
      <dgm:t>
        <a:bodyPr/>
        <a:lstStyle/>
        <a:p>
          <a:endParaRPr lang="en-US"/>
        </a:p>
      </dgm:t>
    </dgm:pt>
    <dgm:pt modelId="{21527251-413C-4C07-878D-EA0C1D1E34B9}">
      <dgm:prSet custT="1"/>
      <dgm:spPr/>
      <dgm:t>
        <a:bodyPr/>
        <a:lstStyle/>
        <a:p>
          <a:pPr marL="91440" algn="l">
            <a:spcAft>
              <a:spcPts val="600"/>
            </a:spcAft>
          </a:pPr>
          <a:r>
            <a:rPr lang="en-US" sz="1600" dirty="0">
              <a:latin typeface="Calibri Light" panose="020F0302020204030204" pitchFamily="34" charset="0"/>
              <a:cs typeface="Calibri Light" panose="020F0302020204030204" pitchFamily="34" charset="0"/>
            </a:rPr>
            <a:t>24-Hour Nurse Triage Line – designed to provide members with a resource when they have questions pertaining to their health</a:t>
          </a:r>
        </a:p>
      </dgm:t>
    </dgm:pt>
    <dgm:pt modelId="{85562C3D-D486-451C-BC81-91DA7A5101BB}" type="parTrans" cxnId="{47F0793C-9DC9-456B-917F-05336A519989}">
      <dgm:prSet/>
      <dgm:spPr/>
      <dgm:t>
        <a:bodyPr/>
        <a:lstStyle/>
        <a:p>
          <a:endParaRPr lang="en-US"/>
        </a:p>
      </dgm:t>
    </dgm:pt>
    <dgm:pt modelId="{1F46C246-F77E-4FC6-8A37-291FD9AE7838}" type="sibTrans" cxnId="{47F0793C-9DC9-456B-917F-05336A519989}">
      <dgm:prSet/>
      <dgm:spPr/>
      <dgm:t>
        <a:bodyPr/>
        <a:lstStyle/>
        <a:p>
          <a:endParaRPr lang="en-US"/>
        </a:p>
      </dgm:t>
    </dgm:pt>
    <dgm:pt modelId="{33E5D0F8-D5E4-4111-8D9D-A1B59D2F6CFF}">
      <dgm:prSet custT="1"/>
      <dgm:spPr/>
      <dgm:t>
        <a:bodyPr/>
        <a:lstStyle/>
        <a:p>
          <a:pPr marL="91440" algn="l">
            <a:spcAft>
              <a:spcPts val="600"/>
            </a:spcAft>
          </a:pPr>
          <a:r>
            <a:rPr lang="en-US" sz="1600" b="0" i="0" baseline="0" dirty="0">
              <a:latin typeface="Calibri Light" panose="020F0302020204030204" pitchFamily="34" charset="0"/>
              <a:cs typeface="Calibri Light" panose="020F0302020204030204" pitchFamily="34" charset="0"/>
            </a:rPr>
            <a:t>Silver Sneakers® Fitness Program</a:t>
          </a:r>
          <a:endParaRPr lang="en-US" sz="1600" dirty="0">
            <a:latin typeface="Calibri Light" panose="020F0302020204030204" pitchFamily="34" charset="0"/>
            <a:cs typeface="Calibri Light" panose="020F0302020204030204" pitchFamily="34" charset="0"/>
          </a:endParaRPr>
        </a:p>
      </dgm:t>
    </dgm:pt>
    <dgm:pt modelId="{26F5492A-A7F2-4B7C-9D40-92B09111095C}" type="parTrans" cxnId="{5CD8612A-9148-47A2-B875-FAE91A2844C4}">
      <dgm:prSet/>
      <dgm:spPr/>
      <dgm:t>
        <a:bodyPr/>
        <a:lstStyle/>
        <a:p>
          <a:endParaRPr lang="en-US"/>
        </a:p>
      </dgm:t>
    </dgm:pt>
    <dgm:pt modelId="{DEECD76B-F63D-40BD-B2DC-3A4259B7DF03}" type="sibTrans" cxnId="{5CD8612A-9148-47A2-B875-FAE91A2844C4}">
      <dgm:prSet/>
      <dgm:spPr/>
      <dgm:t>
        <a:bodyPr/>
        <a:lstStyle/>
        <a:p>
          <a:endParaRPr lang="en-US"/>
        </a:p>
      </dgm:t>
    </dgm:pt>
    <dgm:pt modelId="{CE8ABCC2-D976-4C3F-802C-C1BF12ABDD67}" type="pres">
      <dgm:prSet presAssocID="{AFD1D84B-8914-4EFF-B169-AF17226C374C}" presName="Name0" presStyleCnt="0">
        <dgm:presLayoutVars>
          <dgm:dir/>
          <dgm:animLvl val="lvl"/>
          <dgm:resizeHandles val="exact"/>
        </dgm:presLayoutVars>
      </dgm:prSet>
      <dgm:spPr/>
    </dgm:pt>
    <dgm:pt modelId="{C9A7FB36-3E66-4A30-B1EC-D5F4B4FA969A}" type="pres">
      <dgm:prSet presAssocID="{2D9FF212-F249-40E2-B65D-CC54232F8660}" presName="linNode" presStyleCnt="0"/>
      <dgm:spPr/>
    </dgm:pt>
    <dgm:pt modelId="{86349370-7110-498E-97D0-FF8E53B45BB7}" type="pres">
      <dgm:prSet presAssocID="{2D9FF212-F249-40E2-B65D-CC54232F8660}" presName="parTx" presStyleLbl="revTx" presStyleIdx="0" presStyleCnt="1" custScaleX="121047">
        <dgm:presLayoutVars>
          <dgm:chMax val="1"/>
          <dgm:bulletEnabled val="1"/>
        </dgm:presLayoutVars>
      </dgm:prSet>
      <dgm:spPr/>
    </dgm:pt>
    <dgm:pt modelId="{C9533783-95A1-463E-BA8D-26B1BFD90769}" type="pres">
      <dgm:prSet presAssocID="{2D9FF212-F249-40E2-B65D-CC54232F8660}" presName="bracket" presStyleLbl="parChTrans1D1" presStyleIdx="0" presStyleCnt="1"/>
      <dgm:spPr/>
    </dgm:pt>
    <dgm:pt modelId="{3AFCBCAB-4B1F-46A5-A503-44BB741A4A55}" type="pres">
      <dgm:prSet presAssocID="{2D9FF212-F249-40E2-B65D-CC54232F8660}" presName="spH" presStyleCnt="0"/>
      <dgm:spPr/>
    </dgm:pt>
    <dgm:pt modelId="{A8E44036-C2DC-4C1D-ACB9-D7EEFA021C05}" type="pres">
      <dgm:prSet presAssocID="{2D9FF212-F249-40E2-B65D-CC54232F8660}" presName="desTx" presStyleLbl="node1" presStyleIdx="0" presStyleCnt="1" custScaleX="188847" custScaleY="120855">
        <dgm:presLayoutVars>
          <dgm:bulletEnabled val="1"/>
        </dgm:presLayoutVars>
      </dgm:prSet>
      <dgm:spPr/>
    </dgm:pt>
  </dgm:ptLst>
  <dgm:cxnLst>
    <dgm:cxn modelId="{D3C5F001-88B0-429C-A6A8-2F1850EAB66B}" srcId="{2D9FF212-F249-40E2-B65D-CC54232F8660}" destId="{79122090-A45D-46F8-96DF-A6A0AA4DB140}" srcOrd="3" destOrd="0" parTransId="{93BA5351-6928-4AA7-BBBE-53C6E370F9D0}" sibTransId="{DABD0DE0-7DD0-488E-ACCC-E332802488D2}"/>
    <dgm:cxn modelId="{C1B98324-2F78-47C4-A27B-FF6EB16BB587}" type="presOf" srcId="{620BB184-24A3-4E7A-B472-3C9DAE4E3A4B}" destId="{A8E44036-C2DC-4C1D-ACB9-D7EEFA021C05}" srcOrd="0" destOrd="0" presId="urn:diagrams.loki3.com/BracketList"/>
    <dgm:cxn modelId="{5CD8612A-9148-47A2-B875-FAE91A2844C4}" srcId="{2D9FF212-F249-40E2-B65D-CC54232F8660}" destId="{33E5D0F8-D5E4-4111-8D9D-A1B59D2F6CFF}" srcOrd="4" destOrd="0" parTransId="{26F5492A-A7F2-4B7C-9D40-92B09111095C}" sibTransId="{DEECD76B-F63D-40BD-B2DC-3A4259B7DF03}"/>
    <dgm:cxn modelId="{47F0793C-9DC9-456B-917F-05336A519989}" srcId="{2D9FF212-F249-40E2-B65D-CC54232F8660}" destId="{21527251-413C-4C07-878D-EA0C1D1E34B9}" srcOrd="2" destOrd="0" parTransId="{85562C3D-D486-451C-BC81-91DA7A5101BB}" sibTransId="{1F46C246-F77E-4FC6-8A37-291FD9AE7838}"/>
    <dgm:cxn modelId="{25932462-A8BD-48E7-BFEB-B9A1865F636F}" type="presOf" srcId="{2D9FF212-F249-40E2-B65D-CC54232F8660}" destId="{86349370-7110-498E-97D0-FF8E53B45BB7}" srcOrd="0" destOrd="0" presId="urn:diagrams.loki3.com/BracketList"/>
    <dgm:cxn modelId="{F38B4553-DE75-4ED8-B077-6C8F68F7096D}" srcId="{2D9FF212-F249-40E2-B65D-CC54232F8660}" destId="{3CE765D6-FDC8-4720-BCC1-3CD80C66CE66}" srcOrd="1" destOrd="0" parTransId="{8CDC2003-25D9-4852-AB66-D1536D266273}" sibTransId="{3BA8C33B-FF7A-4752-BB3A-7DE79460CA08}"/>
    <dgm:cxn modelId="{2CDADE54-42EA-4D05-91E8-BCCD4D59A6B6}" srcId="{2D9FF212-F249-40E2-B65D-CC54232F8660}" destId="{620BB184-24A3-4E7A-B472-3C9DAE4E3A4B}" srcOrd="0" destOrd="0" parTransId="{C55C8A83-DD86-41B7-B088-AAEFA55E0353}" sibTransId="{559B77F8-EAB5-47F5-81F6-1939CB5BA49E}"/>
    <dgm:cxn modelId="{859B7084-F597-491B-8683-3CB78A8289BC}" type="presOf" srcId="{3CE765D6-FDC8-4720-BCC1-3CD80C66CE66}" destId="{A8E44036-C2DC-4C1D-ACB9-D7EEFA021C05}" srcOrd="0" destOrd="1" presId="urn:diagrams.loki3.com/BracketList"/>
    <dgm:cxn modelId="{E990E7C5-A33D-4919-B904-4858ABFD5064}" type="presOf" srcId="{AFD1D84B-8914-4EFF-B169-AF17226C374C}" destId="{CE8ABCC2-D976-4C3F-802C-C1BF12ABDD67}" srcOrd="0" destOrd="0" presId="urn:diagrams.loki3.com/BracketList"/>
    <dgm:cxn modelId="{8B4B3EC9-F393-4BAC-B5D4-EF83CF723BB4}" type="presOf" srcId="{33E5D0F8-D5E4-4111-8D9D-A1B59D2F6CFF}" destId="{A8E44036-C2DC-4C1D-ACB9-D7EEFA021C05}" srcOrd="0" destOrd="4" presId="urn:diagrams.loki3.com/BracketList"/>
    <dgm:cxn modelId="{D7FDF7CC-A502-482E-A0EB-55D339E8F72F}" type="presOf" srcId="{21527251-413C-4C07-878D-EA0C1D1E34B9}" destId="{A8E44036-C2DC-4C1D-ACB9-D7EEFA021C05}" srcOrd="0" destOrd="2" presId="urn:diagrams.loki3.com/BracketList"/>
    <dgm:cxn modelId="{16820FD2-8AF8-474A-A25B-11BE51FA8ECC}" srcId="{2D9FF212-F249-40E2-B65D-CC54232F8660}" destId="{A5E2B26B-3ADF-46CA-8DC5-9F764CFA2518}" srcOrd="5" destOrd="0" parTransId="{685EE203-23C0-48FD-B31E-2EA7556EBAB1}" sibTransId="{325D0E7A-891A-4A09-AB45-9E61460A16F0}"/>
    <dgm:cxn modelId="{0F776AED-3547-4DBD-8ABA-69469A5771D0}" type="presOf" srcId="{79122090-A45D-46F8-96DF-A6A0AA4DB140}" destId="{A8E44036-C2DC-4C1D-ACB9-D7EEFA021C05}" srcOrd="0" destOrd="3" presId="urn:diagrams.loki3.com/BracketList"/>
    <dgm:cxn modelId="{59D21BEE-AC80-4914-BAC3-E1FBC02566B8}" type="presOf" srcId="{A5E2B26B-3ADF-46CA-8DC5-9F764CFA2518}" destId="{A8E44036-C2DC-4C1D-ACB9-D7EEFA021C05}" srcOrd="0" destOrd="5" presId="urn:diagrams.loki3.com/BracketList"/>
    <dgm:cxn modelId="{65BD82F0-D8B1-45E1-B3BB-DED446E53CDA}" srcId="{AFD1D84B-8914-4EFF-B169-AF17226C374C}" destId="{2D9FF212-F249-40E2-B65D-CC54232F8660}" srcOrd="0" destOrd="0" parTransId="{0E56FB97-82C6-4E12-9812-90C66BC9BD0D}" sibTransId="{384AFEB2-9110-4BA1-8972-DAF4EB23C9C7}"/>
    <dgm:cxn modelId="{F8F88500-E986-41F0-AD82-924142A90CB9}" type="presParOf" srcId="{CE8ABCC2-D976-4C3F-802C-C1BF12ABDD67}" destId="{C9A7FB36-3E66-4A30-B1EC-D5F4B4FA969A}" srcOrd="0" destOrd="0" presId="urn:diagrams.loki3.com/BracketList"/>
    <dgm:cxn modelId="{63AAB464-5FD2-4826-A38F-825813B1F75E}" type="presParOf" srcId="{C9A7FB36-3E66-4A30-B1EC-D5F4B4FA969A}" destId="{86349370-7110-498E-97D0-FF8E53B45BB7}" srcOrd="0" destOrd="0" presId="urn:diagrams.loki3.com/BracketList"/>
    <dgm:cxn modelId="{EF763B96-D431-4516-948F-2E0AF43E610B}" type="presParOf" srcId="{C9A7FB36-3E66-4A30-B1EC-D5F4B4FA969A}" destId="{C9533783-95A1-463E-BA8D-26B1BFD90769}" srcOrd="1" destOrd="0" presId="urn:diagrams.loki3.com/BracketList"/>
    <dgm:cxn modelId="{DD470DAA-71DC-4548-95DF-94BAFC6DC4A6}" type="presParOf" srcId="{C9A7FB36-3E66-4A30-B1EC-D5F4B4FA969A}" destId="{3AFCBCAB-4B1F-46A5-A503-44BB741A4A55}" srcOrd="2" destOrd="0" presId="urn:diagrams.loki3.com/BracketList"/>
    <dgm:cxn modelId="{3CEC7371-DA60-4DCE-8AB9-AC5A04D12C0A}" type="presParOf" srcId="{C9A7FB36-3E66-4A30-B1EC-D5F4B4FA969A}" destId="{A8E44036-C2DC-4C1D-ACB9-D7EEFA021C05}"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D2689A8-A453-44D3-B714-398CB8B9AE63}"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66554F54-518C-4189-9466-9859F7BCF252}">
      <dgm:prSet custT="1"/>
      <dgm:spPr/>
      <dgm:t>
        <a:bodyPr anchor="t"/>
        <a:lstStyle/>
        <a:p>
          <a:r>
            <a:rPr lang="en-US" sz="1600" b="0" i="0" baseline="0" dirty="0"/>
            <a:t>MOC 1  </a:t>
          </a:r>
          <a:r>
            <a:rPr lang="en-US" sz="1600" b="1" i="0" baseline="0" dirty="0"/>
            <a:t>Description of the SNP Population</a:t>
          </a:r>
          <a:endParaRPr lang="en-US" sz="1600" b="1" dirty="0"/>
        </a:p>
      </dgm:t>
    </dgm:pt>
    <dgm:pt modelId="{764E1D26-639D-42A7-B215-389009F986AF}" type="parTrans" cxnId="{F87F5470-FB6C-4D3E-A538-66600DFF7ABA}">
      <dgm:prSet/>
      <dgm:spPr/>
      <dgm:t>
        <a:bodyPr/>
        <a:lstStyle/>
        <a:p>
          <a:endParaRPr lang="en-US"/>
        </a:p>
      </dgm:t>
    </dgm:pt>
    <dgm:pt modelId="{B24F289A-4066-4B32-81C8-5676E394F27A}" type="sibTrans" cxnId="{F87F5470-FB6C-4D3E-A538-66600DFF7ABA}">
      <dgm:prSet/>
      <dgm:spPr/>
      <dgm:t>
        <a:bodyPr/>
        <a:lstStyle/>
        <a:p>
          <a:endParaRPr lang="en-US"/>
        </a:p>
      </dgm:t>
    </dgm:pt>
    <dgm:pt modelId="{B9482CA4-D0C8-4489-A2F6-FFE0A995E048}">
      <dgm:prSet custT="1"/>
      <dgm:spPr/>
      <dgm:t>
        <a:bodyPr/>
        <a:lstStyle/>
        <a:p>
          <a:r>
            <a:rPr lang="en-US" sz="1400" b="0" i="0" baseline="0" dirty="0">
              <a:latin typeface="Calibri Light" panose="020F0302020204030204" pitchFamily="34" charset="0"/>
              <a:cs typeface="Calibri Light" panose="020F0302020204030204" pitchFamily="34" charset="0"/>
            </a:rPr>
            <a:t>Face-to-Face Encounter</a:t>
          </a:r>
          <a:endParaRPr lang="en-US" sz="1400" dirty="0">
            <a:latin typeface="Calibri Light" panose="020F0302020204030204" pitchFamily="34" charset="0"/>
            <a:cs typeface="Calibri Light" panose="020F0302020204030204" pitchFamily="34" charset="0"/>
          </a:endParaRPr>
        </a:p>
      </dgm:t>
    </dgm:pt>
    <dgm:pt modelId="{E73F1C10-2E38-465D-9AFC-DB57E3BA74B2}" type="parTrans" cxnId="{C2758BAF-9598-4E29-B831-1E0A5C56BCC0}">
      <dgm:prSet/>
      <dgm:spPr/>
      <dgm:t>
        <a:bodyPr/>
        <a:lstStyle/>
        <a:p>
          <a:endParaRPr lang="en-US"/>
        </a:p>
      </dgm:t>
    </dgm:pt>
    <dgm:pt modelId="{76A196CB-789D-44AE-85D9-8258B0DA3865}" type="sibTrans" cxnId="{C2758BAF-9598-4E29-B831-1E0A5C56BCC0}">
      <dgm:prSet/>
      <dgm:spPr/>
      <dgm:t>
        <a:bodyPr/>
        <a:lstStyle/>
        <a:p>
          <a:endParaRPr lang="en-US"/>
        </a:p>
      </dgm:t>
    </dgm:pt>
    <dgm:pt modelId="{07D6D0C2-2842-4F9D-963A-AC91E5DA3786}">
      <dgm:prSet custT="1"/>
      <dgm:spPr/>
      <dgm:t>
        <a:bodyPr/>
        <a:lstStyle/>
        <a:p>
          <a:r>
            <a:rPr lang="en-US" sz="1400" b="0" i="0" baseline="0" dirty="0">
              <a:latin typeface="Calibri Light" panose="020F0302020204030204" pitchFamily="34" charset="0"/>
              <a:cs typeface="Calibri Light" panose="020F0302020204030204" pitchFamily="34" charset="0"/>
            </a:rPr>
            <a:t>The Individualized Care Plan (ICP)</a:t>
          </a:r>
          <a:endParaRPr lang="en-US" sz="1400" dirty="0">
            <a:latin typeface="Calibri Light" panose="020F0302020204030204" pitchFamily="34" charset="0"/>
            <a:cs typeface="Calibri Light" panose="020F0302020204030204" pitchFamily="34" charset="0"/>
          </a:endParaRPr>
        </a:p>
      </dgm:t>
    </dgm:pt>
    <dgm:pt modelId="{F4753219-DA80-41CE-A221-E4984AC9D17F}" type="parTrans" cxnId="{AE8FE269-14A7-434D-BFF5-5DD0367E148C}">
      <dgm:prSet/>
      <dgm:spPr/>
      <dgm:t>
        <a:bodyPr/>
        <a:lstStyle/>
        <a:p>
          <a:endParaRPr lang="en-US"/>
        </a:p>
      </dgm:t>
    </dgm:pt>
    <dgm:pt modelId="{FB2274D0-A170-4F5A-9B77-0CE79BEB3671}" type="sibTrans" cxnId="{AE8FE269-14A7-434D-BFF5-5DD0367E148C}">
      <dgm:prSet/>
      <dgm:spPr/>
      <dgm:t>
        <a:bodyPr/>
        <a:lstStyle/>
        <a:p>
          <a:endParaRPr lang="en-US"/>
        </a:p>
      </dgm:t>
    </dgm:pt>
    <dgm:pt modelId="{D1B104F0-4FB3-47ED-91E3-EA117BBF2BA1}">
      <dgm:prSet custT="1"/>
      <dgm:spPr/>
      <dgm:t>
        <a:bodyPr/>
        <a:lstStyle/>
        <a:p>
          <a:r>
            <a:rPr lang="en-US" sz="1400" b="0" i="0" baseline="0" dirty="0">
              <a:latin typeface="Calibri Light" panose="020F0302020204030204" pitchFamily="34" charset="0"/>
              <a:cs typeface="Calibri Light" panose="020F0302020204030204" pitchFamily="34" charset="0"/>
            </a:rPr>
            <a:t>The Interdisciplinary Care Team (ICT)</a:t>
          </a:r>
          <a:endParaRPr lang="en-US" sz="1400" dirty="0">
            <a:latin typeface="Calibri Light" panose="020F0302020204030204" pitchFamily="34" charset="0"/>
            <a:cs typeface="Calibri Light" panose="020F0302020204030204" pitchFamily="34" charset="0"/>
          </a:endParaRPr>
        </a:p>
      </dgm:t>
    </dgm:pt>
    <dgm:pt modelId="{E61227BF-F2AB-42B7-803F-DA23E33F33B2}" type="parTrans" cxnId="{AF63AFDE-4D56-4F2E-8B4D-F8F07105F84C}">
      <dgm:prSet/>
      <dgm:spPr/>
      <dgm:t>
        <a:bodyPr/>
        <a:lstStyle/>
        <a:p>
          <a:endParaRPr lang="en-US"/>
        </a:p>
      </dgm:t>
    </dgm:pt>
    <dgm:pt modelId="{AD6DAC68-6BEC-46A3-A443-3F33B33E0845}" type="sibTrans" cxnId="{AF63AFDE-4D56-4F2E-8B4D-F8F07105F84C}">
      <dgm:prSet/>
      <dgm:spPr/>
      <dgm:t>
        <a:bodyPr/>
        <a:lstStyle/>
        <a:p>
          <a:endParaRPr lang="en-US"/>
        </a:p>
      </dgm:t>
    </dgm:pt>
    <dgm:pt modelId="{D3E7372D-DACB-4A42-BF76-EA43290FFDE7}">
      <dgm:prSet custT="1"/>
      <dgm:spPr/>
      <dgm:t>
        <a:bodyPr/>
        <a:lstStyle/>
        <a:p>
          <a:r>
            <a:rPr lang="en-US" sz="1400" b="0" i="0" baseline="0" dirty="0">
              <a:latin typeface="Calibri Light" panose="020F0302020204030204" pitchFamily="34" charset="0"/>
              <a:cs typeface="Calibri Light" panose="020F0302020204030204" pitchFamily="34" charset="0"/>
            </a:rPr>
            <a:t>Care Transition Protocol</a:t>
          </a:r>
          <a:endParaRPr lang="en-US" sz="1400" dirty="0">
            <a:latin typeface="Calibri Light" panose="020F0302020204030204" pitchFamily="34" charset="0"/>
            <a:cs typeface="Calibri Light" panose="020F0302020204030204" pitchFamily="34" charset="0"/>
          </a:endParaRPr>
        </a:p>
      </dgm:t>
    </dgm:pt>
    <dgm:pt modelId="{9B00C97B-5C3B-4226-88F6-3BD2450E5870}" type="parTrans" cxnId="{C87AEBE8-5329-42FC-85C9-85CB4FE5174B}">
      <dgm:prSet/>
      <dgm:spPr/>
      <dgm:t>
        <a:bodyPr/>
        <a:lstStyle/>
        <a:p>
          <a:endParaRPr lang="en-US"/>
        </a:p>
      </dgm:t>
    </dgm:pt>
    <dgm:pt modelId="{AFDC2CEC-49F1-4568-8E9C-562FAFCD8AD2}" type="sibTrans" cxnId="{C87AEBE8-5329-42FC-85C9-85CB4FE5174B}">
      <dgm:prSet/>
      <dgm:spPr/>
      <dgm:t>
        <a:bodyPr/>
        <a:lstStyle/>
        <a:p>
          <a:endParaRPr lang="en-US"/>
        </a:p>
      </dgm:t>
    </dgm:pt>
    <dgm:pt modelId="{7B8C3AD2-055F-4CB8-9DAD-A5CEB74B4B00}">
      <dgm:prSet custT="1"/>
      <dgm:spPr/>
      <dgm:t>
        <a:bodyPr anchor="t"/>
        <a:lstStyle/>
        <a:p>
          <a:r>
            <a:rPr lang="en-US" sz="1600" b="0" i="0" baseline="0" dirty="0"/>
            <a:t>MOC 3               </a:t>
          </a:r>
          <a:r>
            <a:rPr lang="en-US" sz="1600" b="1" i="0" baseline="0" dirty="0"/>
            <a:t>SNP Provider Network</a:t>
          </a:r>
          <a:endParaRPr lang="en-US" sz="1600" b="1" dirty="0"/>
        </a:p>
      </dgm:t>
    </dgm:pt>
    <dgm:pt modelId="{6ACC30BE-A0E1-4060-A8D9-684B8671FC28}" type="parTrans" cxnId="{FFDBA485-05FD-44E9-9451-F65C1472A740}">
      <dgm:prSet/>
      <dgm:spPr/>
      <dgm:t>
        <a:bodyPr/>
        <a:lstStyle/>
        <a:p>
          <a:endParaRPr lang="en-US"/>
        </a:p>
      </dgm:t>
    </dgm:pt>
    <dgm:pt modelId="{7A4AA18E-DF74-47E2-9C37-4716A7910C42}" type="sibTrans" cxnId="{FFDBA485-05FD-44E9-9451-F65C1472A740}">
      <dgm:prSet/>
      <dgm:spPr/>
      <dgm:t>
        <a:bodyPr/>
        <a:lstStyle/>
        <a:p>
          <a:endParaRPr lang="en-US"/>
        </a:p>
      </dgm:t>
    </dgm:pt>
    <dgm:pt modelId="{FEEA923D-FC85-49C6-B4D2-364DD8454CB7}">
      <dgm:prSet custT="1"/>
      <dgm:spPr/>
      <dgm:t>
        <a:bodyPr anchor="t"/>
        <a:lstStyle/>
        <a:p>
          <a:r>
            <a:rPr lang="en-US" sz="1600" b="0" i="0" baseline="0" dirty="0"/>
            <a:t>MOC 4         </a:t>
          </a:r>
          <a:r>
            <a:rPr lang="en-US" sz="1600" b="1" i="0" baseline="0" dirty="0"/>
            <a:t>Quality Improvement</a:t>
          </a:r>
          <a:r>
            <a:rPr lang="en-US" sz="1600" b="0" i="0" baseline="0" dirty="0"/>
            <a:t>                    </a:t>
          </a:r>
          <a:endParaRPr lang="en-US" sz="1600" dirty="0"/>
        </a:p>
      </dgm:t>
    </dgm:pt>
    <dgm:pt modelId="{2BFAC8B0-6630-4DCE-8B42-C85C8A8B4E06}" type="parTrans" cxnId="{86A67AC2-FB23-4AAE-BC52-02B4B9CFD966}">
      <dgm:prSet/>
      <dgm:spPr/>
      <dgm:t>
        <a:bodyPr/>
        <a:lstStyle/>
        <a:p>
          <a:endParaRPr lang="en-US"/>
        </a:p>
      </dgm:t>
    </dgm:pt>
    <dgm:pt modelId="{754C6EC0-FAC8-43CF-9F7F-150AE86DE07F}" type="sibTrans" cxnId="{86A67AC2-FB23-4AAE-BC52-02B4B9CFD966}">
      <dgm:prSet/>
      <dgm:spPr/>
      <dgm:t>
        <a:bodyPr/>
        <a:lstStyle/>
        <a:p>
          <a:endParaRPr lang="en-US"/>
        </a:p>
      </dgm:t>
    </dgm:pt>
    <dgm:pt modelId="{39223E3D-33BF-43C8-901C-E96090C34D22}">
      <dgm:prSet custT="1"/>
      <dgm:spPr/>
      <dgm:t>
        <a:bodyPr anchor="t"/>
        <a:lstStyle/>
        <a:p>
          <a:r>
            <a:rPr lang="en-US" sz="1600" b="0" i="0" baseline="0" dirty="0"/>
            <a:t>MOC 2              </a:t>
          </a:r>
          <a:r>
            <a:rPr lang="en-US" sz="1600" b="1" i="0" baseline="0" dirty="0"/>
            <a:t>Care   Coordination</a:t>
          </a:r>
          <a:endParaRPr lang="en-US" sz="1600" b="1" dirty="0"/>
        </a:p>
      </dgm:t>
    </dgm:pt>
    <dgm:pt modelId="{8208A51A-2923-460B-B4C3-4B26D8FC72FF}" type="parTrans" cxnId="{F06FE2F8-A160-44E0-B8CC-CBA7404B551E}">
      <dgm:prSet/>
      <dgm:spPr/>
      <dgm:t>
        <a:bodyPr/>
        <a:lstStyle/>
        <a:p>
          <a:endParaRPr lang="en-US"/>
        </a:p>
      </dgm:t>
    </dgm:pt>
    <dgm:pt modelId="{63D1A823-F2DB-4E9E-8556-08AAC0D0FC2C}" type="sibTrans" cxnId="{F06FE2F8-A160-44E0-B8CC-CBA7404B551E}">
      <dgm:prSet/>
      <dgm:spPr/>
      <dgm:t>
        <a:bodyPr/>
        <a:lstStyle/>
        <a:p>
          <a:endParaRPr lang="en-US"/>
        </a:p>
      </dgm:t>
    </dgm:pt>
    <dgm:pt modelId="{AC251B0D-18C2-4A95-9078-F49CC1389196}">
      <dgm:prSet custT="1"/>
      <dgm:spPr/>
      <dgm:t>
        <a:bodyPr/>
        <a:lstStyle/>
        <a:p>
          <a:r>
            <a:rPr lang="en-US" sz="1400" b="0" i="0" baseline="0" dirty="0">
              <a:latin typeface="Calibri Light" panose="020F0302020204030204" pitchFamily="34" charset="0"/>
              <a:cs typeface="Calibri Light" panose="020F0302020204030204" pitchFamily="34" charset="0"/>
            </a:rPr>
            <a:t>Health Risk Assessment Tool (HRAT)</a:t>
          </a:r>
          <a:endParaRPr lang="en-US" sz="1400" dirty="0">
            <a:latin typeface="Calibri Light" panose="020F0302020204030204" pitchFamily="34" charset="0"/>
            <a:cs typeface="Calibri Light" panose="020F0302020204030204" pitchFamily="34" charset="0"/>
          </a:endParaRPr>
        </a:p>
      </dgm:t>
    </dgm:pt>
    <dgm:pt modelId="{0E449C74-3C05-49BC-A19C-18C5AEC7FEA0}" type="parTrans" cxnId="{9E169330-4C92-4B39-8A52-E61DE59E5F86}">
      <dgm:prSet/>
      <dgm:spPr/>
      <dgm:t>
        <a:bodyPr/>
        <a:lstStyle/>
        <a:p>
          <a:endParaRPr lang="en-US"/>
        </a:p>
      </dgm:t>
    </dgm:pt>
    <dgm:pt modelId="{1340043E-DE60-44EE-A088-7407A245EC14}" type="sibTrans" cxnId="{9E169330-4C92-4B39-8A52-E61DE59E5F86}">
      <dgm:prSet/>
      <dgm:spPr/>
      <dgm:t>
        <a:bodyPr/>
        <a:lstStyle/>
        <a:p>
          <a:endParaRPr lang="en-US"/>
        </a:p>
      </dgm:t>
    </dgm:pt>
    <dgm:pt modelId="{5FD5E376-62F1-4032-B962-307D12B77113}">
      <dgm:prSet custT="1"/>
      <dgm:spPr/>
      <dgm:t>
        <a:bodyPr/>
        <a:lstStyle/>
        <a:p>
          <a:r>
            <a:rPr lang="en-US" sz="1400" dirty="0">
              <a:latin typeface="Calibri Light" panose="020F0302020204030204" pitchFamily="34" charset="0"/>
              <a:cs typeface="Calibri Light" panose="020F0302020204030204" pitchFamily="34" charset="0"/>
            </a:rPr>
            <a:t>Eligibility</a:t>
          </a:r>
        </a:p>
      </dgm:t>
    </dgm:pt>
    <dgm:pt modelId="{14F728A3-B5AB-4171-9C02-CE4DF02C92EB}" type="parTrans" cxnId="{D625CF85-DF51-490F-91DE-583F7F755B60}">
      <dgm:prSet/>
      <dgm:spPr/>
      <dgm:t>
        <a:bodyPr/>
        <a:lstStyle/>
        <a:p>
          <a:endParaRPr lang="en-US"/>
        </a:p>
      </dgm:t>
    </dgm:pt>
    <dgm:pt modelId="{40B19B21-BD81-432F-831B-E686508CDDBE}" type="sibTrans" cxnId="{D625CF85-DF51-490F-91DE-583F7F755B60}">
      <dgm:prSet/>
      <dgm:spPr/>
      <dgm:t>
        <a:bodyPr/>
        <a:lstStyle/>
        <a:p>
          <a:endParaRPr lang="en-US"/>
        </a:p>
      </dgm:t>
    </dgm:pt>
    <dgm:pt modelId="{AA0C8808-2357-46B9-AB12-1E9C67466225}">
      <dgm:prSet custT="1"/>
      <dgm:spPr/>
      <dgm:t>
        <a:bodyPr/>
        <a:lstStyle/>
        <a:p>
          <a:r>
            <a:rPr lang="en-US" sz="1400" dirty="0">
              <a:latin typeface="Calibri Light" panose="020F0302020204030204" pitchFamily="34" charset="0"/>
              <a:cs typeface="Calibri Light" panose="020F0302020204030204" pitchFamily="34" charset="0"/>
            </a:rPr>
            <a:t>Limitations and Barriers</a:t>
          </a:r>
        </a:p>
      </dgm:t>
    </dgm:pt>
    <dgm:pt modelId="{38E60B5E-1A2A-4A67-90DE-04F65F38B175}" type="parTrans" cxnId="{53165F24-AE9E-490B-9EFC-9A776EFCBF85}">
      <dgm:prSet/>
      <dgm:spPr/>
      <dgm:t>
        <a:bodyPr/>
        <a:lstStyle/>
        <a:p>
          <a:endParaRPr lang="en-US"/>
        </a:p>
      </dgm:t>
    </dgm:pt>
    <dgm:pt modelId="{ADEE6D6B-2700-4FDA-B021-513BA32D672E}" type="sibTrans" cxnId="{53165F24-AE9E-490B-9EFC-9A776EFCBF85}">
      <dgm:prSet/>
      <dgm:spPr/>
      <dgm:t>
        <a:bodyPr/>
        <a:lstStyle/>
        <a:p>
          <a:endParaRPr lang="en-US"/>
        </a:p>
      </dgm:t>
    </dgm:pt>
    <dgm:pt modelId="{3AC9D9D5-CEC4-4BD4-A83B-47D2AD25E03F}">
      <dgm:prSet custT="1"/>
      <dgm:spPr/>
      <dgm:t>
        <a:bodyPr/>
        <a:lstStyle/>
        <a:p>
          <a:r>
            <a:rPr lang="en-US" sz="1400" dirty="0">
              <a:latin typeface="Calibri Light" panose="020F0302020204030204" pitchFamily="34" charset="0"/>
              <a:cs typeface="Calibri Light" panose="020F0302020204030204" pitchFamily="34" charset="0"/>
            </a:rPr>
            <a:t>Most Vulnerable Population</a:t>
          </a:r>
        </a:p>
      </dgm:t>
    </dgm:pt>
    <dgm:pt modelId="{6E6AA38C-50C9-4EF0-9FE3-D1162DA7E2BE}" type="parTrans" cxnId="{CFDFD4D9-85FE-4D60-8BCA-F1EA36EC1712}">
      <dgm:prSet/>
      <dgm:spPr/>
      <dgm:t>
        <a:bodyPr/>
        <a:lstStyle/>
        <a:p>
          <a:endParaRPr lang="en-US"/>
        </a:p>
      </dgm:t>
    </dgm:pt>
    <dgm:pt modelId="{4E9718B2-6D78-4AF4-A264-3C9F9B6B15A8}" type="sibTrans" cxnId="{CFDFD4D9-85FE-4D60-8BCA-F1EA36EC1712}">
      <dgm:prSet/>
      <dgm:spPr/>
      <dgm:t>
        <a:bodyPr/>
        <a:lstStyle/>
        <a:p>
          <a:endParaRPr lang="en-US"/>
        </a:p>
      </dgm:t>
    </dgm:pt>
    <dgm:pt modelId="{47B94D37-ACA4-4221-8102-238E52F80037}">
      <dgm:prSet custT="1"/>
      <dgm:spPr/>
      <dgm:t>
        <a:bodyPr/>
        <a:lstStyle/>
        <a:p>
          <a:r>
            <a:rPr lang="en-US" sz="1400" dirty="0">
              <a:latin typeface="Calibri Light" panose="020F0302020204030204" pitchFamily="34" charset="0"/>
              <a:cs typeface="Calibri Light" panose="020F0302020204030204" pitchFamily="34" charset="0"/>
            </a:rPr>
            <a:t>Health Conditions</a:t>
          </a:r>
        </a:p>
      </dgm:t>
    </dgm:pt>
    <dgm:pt modelId="{10B329F2-CA27-4351-ACB7-D985951E8666}" type="parTrans" cxnId="{39DCAC8D-891B-4FF2-B34E-D84B69279979}">
      <dgm:prSet/>
      <dgm:spPr/>
      <dgm:t>
        <a:bodyPr/>
        <a:lstStyle/>
        <a:p>
          <a:endParaRPr lang="en-US"/>
        </a:p>
      </dgm:t>
    </dgm:pt>
    <dgm:pt modelId="{4E923829-8995-49AD-B436-A8206CBD82F2}" type="sibTrans" cxnId="{39DCAC8D-891B-4FF2-B34E-D84B69279979}">
      <dgm:prSet/>
      <dgm:spPr/>
      <dgm:t>
        <a:bodyPr/>
        <a:lstStyle/>
        <a:p>
          <a:endParaRPr lang="en-US"/>
        </a:p>
      </dgm:t>
    </dgm:pt>
    <dgm:pt modelId="{08E676F1-89C6-48F0-B0D7-8085FCD145C2}">
      <dgm:prSet custT="1"/>
      <dgm:spPr/>
      <dgm:t>
        <a:bodyPr/>
        <a:lstStyle/>
        <a:p>
          <a:r>
            <a:rPr lang="en-US" sz="1400" b="0" i="0" baseline="0" dirty="0">
              <a:latin typeface="Calibri Light" panose="020F0302020204030204" pitchFamily="34" charset="0"/>
              <a:cs typeface="Calibri Light" panose="020F0302020204030204" pitchFamily="34" charset="0"/>
            </a:rPr>
            <a:t>Specialized Expertise</a:t>
          </a:r>
          <a:endParaRPr lang="en-US" sz="1400" dirty="0">
            <a:latin typeface="Calibri Light" panose="020F0302020204030204" pitchFamily="34" charset="0"/>
            <a:cs typeface="Calibri Light" panose="020F0302020204030204" pitchFamily="34" charset="0"/>
          </a:endParaRPr>
        </a:p>
      </dgm:t>
    </dgm:pt>
    <dgm:pt modelId="{80F2780B-0048-4C73-A208-941B53DA06C1}" type="parTrans" cxnId="{4183637A-3594-4E36-8D8D-F901FC6A90FC}">
      <dgm:prSet/>
      <dgm:spPr/>
      <dgm:t>
        <a:bodyPr/>
        <a:lstStyle/>
        <a:p>
          <a:endParaRPr lang="en-US"/>
        </a:p>
      </dgm:t>
    </dgm:pt>
    <dgm:pt modelId="{69234A18-7AF0-4764-8A83-C63FD3965EBF}" type="sibTrans" cxnId="{4183637A-3594-4E36-8D8D-F901FC6A90FC}">
      <dgm:prSet/>
      <dgm:spPr/>
      <dgm:t>
        <a:bodyPr/>
        <a:lstStyle/>
        <a:p>
          <a:endParaRPr lang="en-US"/>
        </a:p>
      </dgm:t>
    </dgm:pt>
    <dgm:pt modelId="{2005779C-ED9B-44E1-B9F3-92CE57452836}">
      <dgm:prSet custT="1"/>
      <dgm:spPr/>
      <dgm:t>
        <a:bodyPr/>
        <a:lstStyle/>
        <a:p>
          <a:r>
            <a:rPr lang="en-US" sz="1400" b="0" i="0" baseline="0" dirty="0">
              <a:latin typeface="Calibri Light" panose="020F0302020204030204" pitchFamily="34" charset="0"/>
              <a:cs typeface="Calibri Light" panose="020F0302020204030204" pitchFamily="34" charset="0"/>
            </a:rPr>
            <a:t>Clinical Practice Guidelines</a:t>
          </a:r>
          <a:endParaRPr lang="en-US" sz="1400" dirty="0">
            <a:latin typeface="Calibri Light" panose="020F0302020204030204" pitchFamily="34" charset="0"/>
            <a:cs typeface="Calibri Light" panose="020F0302020204030204" pitchFamily="34" charset="0"/>
          </a:endParaRPr>
        </a:p>
      </dgm:t>
    </dgm:pt>
    <dgm:pt modelId="{72CBDFFB-B0A2-44E7-9768-6227A081B21A}" type="parTrans" cxnId="{EA031DD8-A35C-4E91-9EA8-42EED7CBFAB9}">
      <dgm:prSet/>
      <dgm:spPr/>
      <dgm:t>
        <a:bodyPr/>
        <a:lstStyle/>
        <a:p>
          <a:endParaRPr lang="en-US"/>
        </a:p>
      </dgm:t>
    </dgm:pt>
    <dgm:pt modelId="{B15FE6FF-51D0-45B6-AFD8-1E19C7DEEA95}" type="sibTrans" cxnId="{EA031DD8-A35C-4E91-9EA8-42EED7CBFAB9}">
      <dgm:prSet/>
      <dgm:spPr/>
      <dgm:t>
        <a:bodyPr/>
        <a:lstStyle/>
        <a:p>
          <a:endParaRPr lang="en-US"/>
        </a:p>
      </dgm:t>
    </dgm:pt>
    <dgm:pt modelId="{3408A597-4CD6-4A2D-8C09-94E040ABA510}">
      <dgm:prSet custT="1"/>
      <dgm:spPr/>
      <dgm:t>
        <a:bodyPr/>
        <a:lstStyle/>
        <a:p>
          <a:r>
            <a:rPr lang="en-US" sz="1400" b="0" i="0" baseline="0" dirty="0">
              <a:latin typeface="Calibri Light" panose="020F0302020204030204" pitchFamily="34" charset="0"/>
              <a:cs typeface="Calibri Light" panose="020F0302020204030204" pitchFamily="34" charset="0"/>
            </a:rPr>
            <a:t> MOC Training</a:t>
          </a:r>
          <a:endParaRPr lang="en-US" sz="1400" dirty="0">
            <a:latin typeface="Calibri Light" panose="020F0302020204030204" pitchFamily="34" charset="0"/>
            <a:cs typeface="Calibri Light" panose="020F0302020204030204" pitchFamily="34" charset="0"/>
          </a:endParaRPr>
        </a:p>
      </dgm:t>
    </dgm:pt>
    <dgm:pt modelId="{0249EC18-629F-4B54-ACF0-1D25B4CB1D3F}" type="parTrans" cxnId="{ABDA9E23-DDB9-47EB-A8A7-151E7F7D0AAC}">
      <dgm:prSet/>
      <dgm:spPr/>
      <dgm:t>
        <a:bodyPr/>
        <a:lstStyle/>
        <a:p>
          <a:endParaRPr lang="en-US"/>
        </a:p>
      </dgm:t>
    </dgm:pt>
    <dgm:pt modelId="{9136B7E4-83CE-48CF-8202-B77AF67B9E6E}" type="sibTrans" cxnId="{ABDA9E23-DDB9-47EB-A8A7-151E7F7D0AAC}">
      <dgm:prSet/>
      <dgm:spPr/>
      <dgm:t>
        <a:bodyPr/>
        <a:lstStyle/>
        <a:p>
          <a:endParaRPr lang="en-US"/>
        </a:p>
      </dgm:t>
    </dgm:pt>
    <dgm:pt modelId="{CC29099F-754A-4F27-AD26-D8B732A1A227}">
      <dgm:prSet custT="1"/>
      <dgm:spPr/>
      <dgm:t>
        <a:bodyPr/>
        <a:lstStyle/>
        <a:p>
          <a:r>
            <a:rPr lang="en-US" sz="1400" dirty="0">
              <a:latin typeface="Calibri Light" panose="020F0302020204030204" pitchFamily="34" charset="0"/>
              <a:cs typeface="Calibri Light" panose="020F0302020204030204" pitchFamily="34" charset="0"/>
            </a:rPr>
            <a:t>Measuring Member Experience</a:t>
          </a:r>
        </a:p>
      </dgm:t>
    </dgm:pt>
    <dgm:pt modelId="{015DF4A5-FBED-4036-8742-C65D81FF28C5}" type="parTrans" cxnId="{2CBD6E7A-5F35-413E-B7D6-9ADED78B50C8}">
      <dgm:prSet/>
      <dgm:spPr/>
      <dgm:t>
        <a:bodyPr/>
        <a:lstStyle/>
        <a:p>
          <a:endParaRPr lang="en-US"/>
        </a:p>
      </dgm:t>
    </dgm:pt>
    <dgm:pt modelId="{EE95310B-FFA9-4561-945E-774563136418}" type="sibTrans" cxnId="{2CBD6E7A-5F35-413E-B7D6-9ADED78B50C8}">
      <dgm:prSet/>
      <dgm:spPr/>
      <dgm:t>
        <a:bodyPr/>
        <a:lstStyle/>
        <a:p>
          <a:endParaRPr lang="en-US"/>
        </a:p>
      </dgm:t>
    </dgm:pt>
    <dgm:pt modelId="{402E1BFC-201D-4FA9-B741-7C4E2612325E}">
      <dgm:prSet custT="1"/>
      <dgm:spPr/>
      <dgm:t>
        <a:bodyPr/>
        <a:lstStyle/>
        <a:p>
          <a:r>
            <a:rPr lang="en-US" sz="1400" dirty="0">
              <a:latin typeface="Calibri Light" panose="020F0302020204030204" pitchFamily="34" charset="0"/>
              <a:cs typeface="Calibri Light" panose="020F0302020204030204" pitchFamily="34" charset="0"/>
            </a:rPr>
            <a:t>Ongoing Performance Improvement</a:t>
          </a:r>
        </a:p>
      </dgm:t>
    </dgm:pt>
    <dgm:pt modelId="{AE747A9E-7FC6-4CA8-9477-358D1BD53378}" type="parTrans" cxnId="{C8B005F9-F01B-41DF-9EAE-982BFB87677C}">
      <dgm:prSet/>
      <dgm:spPr/>
      <dgm:t>
        <a:bodyPr/>
        <a:lstStyle/>
        <a:p>
          <a:endParaRPr lang="en-US"/>
        </a:p>
      </dgm:t>
    </dgm:pt>
    <dgm:pt modelId="{350ECB63-D82C-4058-8E81-DBC7D6A64822}" type="sibTrans" cxnId="{C8B005F9-F01B-41DF-9EAE-982BFB87677C}">
      <dgm:prSet/>
      <dgm:spPr/>
      <dgm:t>
        <a:bodyPr/>
        <a:lstStyle/>
        <a:p>
          <a:endParaRPr lang="en-US"/>
        </a:p>
      </dgm:t>
    </dgm:pt>
    <dgm:pt modelId="{7CF07F17-EAEF-4ED6-8EE2-39E329077492}">
      <dgm:prSet custT="1"/>
      <dgm:spPr/>
      <dgm:t>
        <a:bodyPr/>
        <a:lstStyle/>
        <a:p>
          <a:r>
            <a:rPr lang="en-US" sz="1400" dirty="0">
              <a:latin typeface="Calibri Light" panose="020F0302020204030204" pitchFamily="34" charset="0"/>
              <a:cs typeface="Calibri Light" panose="020F0302020204030204" pitchFamily="34" charset="0"/>
            </a:rPr>
            <a:t>Measurable Goals and Outcomes</a:t>
          </a:r>
        </a:p>
      </dgm:t>
    </dgm:pt>
    <dgm:pt modelId="{D7D9B1BA-8C8A-4E92-AA07-57E46A0605B0}" type="sibTrans" cxnId="{EE79D33F-F6F1-4674-B8B4-058B53E3F813}">
      <dgm:prSet/>
      <dgm:spPr/>
      <dgm:t>
        <a:bodyPr/>
        <a:lstStyle/>
        <a:p>
          <a:endParaRPr lang="en-US"/>
        </a:p>
      </dgm:t>
    </dgm:pt>
    <dgm:pt modelId="{F6DBE979-9904-4835-A4C2-9C57C68ECB60}" type="parTrans" cxnId="{EE79D33F-F6F1-4674-B8B4-058B53E3F813}">
      <dgm:prSet/>
      <dgm:spPr/>
      <dgm:t>
        <a:bodyPr/>
        <a:lstStyle/>
        <a:p>
          <a:endParaRPr lang="en-US"/>
        </a:p>
      </dgm:t>
    </dgm:pt>
    <dgm:pt modelId="{BDBDD158-D515-48BB-8CDD-F69C30E7181F}">
      <dgm:prSet custT="1"/>
      <dgm:spPr/>
      <dgm:t>
        <a:bodyPr/>
        <a:lstStyle/>
        <a:p>
          <a:r>
            <a:rPr lang="en-US" sz="1400" dirty="0">
              <a:latin typeface="Calibri Light" panose="020F0302020204030204" pitchFamily="34" charset="0"/>
              <a:cs typeface="Calibri Light" panose="020F0302020204030204" pitchFamily="34" charset="0"/>
            </a:rPr>
            <a:t>Improvement Plans</a:t>
          </a:r>
        </a:p>
      </dgm:t>
    </dgm:pt>
    <dgm:pt modelId="{2F4ED93C-025D-4435-9BE7-C014AC59B3CC}" type="sibTrans" cxnId="{F665FD8E-1598-4106-AC78-CE1423D7E031}">
      <dgm:prSet/>
      <dgm:spPr/>
      <dgm:t>
        <a:bodyPr/>
        <a:lstStyle/>
        <a:p>
          <a:endParaRPr lang="en-US"/>
        </a:p>
      </dgm:t>
    </dgm:pt>
    <dgm:pt modelId="{4C837AD8-CA74-4051-A8A0-CBE0F967F8E0}" type="parTrans" cxnId="{F665FD8E-1598-4106-AC78-CE1423D7E031}">
      <dgm:prSet/>
      <dgm:spPr/>
      <dgm:t>
        <a:bodyPr/>
        <a:lstStyle/>
        <a:p>
          <a:endParaRPr lang="en-US"/>
        </a:p>
      </dgm:t>
    </dgm:pt>
    <dgm:pt modelId="{2B7A8AB0-E157-45F6-B6D1-1D2D5BF31AA2}" type="pres">
      <dgm:prSet presAssocID="{2D2689A8-A453-44D3-B714-398CB8B9AE63}" presName="Name0" presStyleCnt="0">
        <dgm:presLayoutVars>
          <dgm:dir/>
          <dgm:animLvl val="lvl"/>
          <dgm:resizeHandles val="exact"/>
        </dgm:presLayoutVars>
      </dgm:prSet>
      <dgm:spPr/>
    </dgm:pt>
    <dgm:pt modelId="{129050F8-B6D7-4F3E-B0E7-361BC4FAA97A}" type="pres">
      <dgm:prSet presAssocID="{66554F54-518C-4189-9466-9859F7BCF252}" presName="composite" presStyleCnt="0"/>
      <dgm:spPr/>
    </dgm:pt>
    <dgm:pt modelId="{1A92391A-A299-494F-916A-26B743346B67}" type="pres">
      <dgm:prSet presAssocID="{66554F54-518C-4189-9466-9859F7BCF252}" presName="parTx" presStyleLbl="alignNode1" presStyleIdx="0" presStyleCnt="4" custScaleY="105091">
        <dgm:presLayoutVars>
          <dgm:chMax val="0"/>
          <dgm:chPref val="0"/>
          <dgm:bulletEnabled val="1"/>
        </dgm:presLayoutVars>
      </dgm:prSet>
      <dgm:spPr/>
    </dgm:pt>
    <dgm:pt modelId="{8F030ED3-24D7-4C19-881F-116CDB72E50E}" type="pres">
      <dgm:prSet presAssocID="{66554F54-518C-4189-9466-9859F7BCF252}" presName="desTx" presStyleLbl="alignAccFollowNode1" presStyleIdx="0" presStyleCnt="4">
        <dgm:presLayoutVars>
          <dgm:bulletEnabled val="1"/>
        </dgm:presLayoutVars>
      </dgm:prSet>
      <dgm:spPr/>
    </dgm:pt>
    <dgm:pt modelId="{86580D2A-7652-485C-B708-E3631009052E}" type="pres">
      <dgm:prSet presAssocID="{B24F289A-4066-4B32-81C8-5676E394F27A}" presName="space" presStyleCnt="0"/>
      <dgm:spPr/>
    </dgm:pt>
    <dgm:pt modelId="{6D116B21-DEAF-4A18-BF38-D7E93FFC68DD}" type="pres">
      <dgm:prSet presAssocID="{39223E3D-33BF-43C8-901C-E96090C34D22}" presName="composite" presStyleCnt="0"/>
      <dgm:spPr/>
    </dgm:pt>
    <dgm:pt modelId="{B70AE021-EC48-4ACD-8212-74048589D12D}" type="pres">
      <dgm:prSet presAssocID="{39223E3D-33BF-43C8-901C-E96090C34D22}" presName="parTx" presStyleLbl="alignNode1" presStyleIdx="1" presStyleCnt="4" custScaleY="105091">
        <dgm:presLayoutVars>
          <dgm:chMax val="0"/>
          <dgm:chPref val="0"/>
          <dgm:bulletEnabled val="1"/>
        </dgm:presLayoutVars>
      </dgm:prSet>
      <dgm:spPr/>
    </dgm:pt>
    <dgm:pt modelId="{AA7C046E-7727-4300-B260-FAC328663849}" type="pres">
      <dgm:prSet presAssocID="{39223E3D-33BF-43C8-901C-E96090C34D22}" presName="desTx" presStyleLbl="alignAccFollowNode1" presStyleIdx="1" presStyleCnt="4">
        <dgm:presLayoutVars>
          <dgm:bulletEnabled val="1"/>
        </dgm:presLayoutVars>
      </dgm:prSet>
      <dgm:spPr/>
    </dgm:pt>
    <dgm:pt modelId="{CC8506FE-6E84-4C3F-B530-67B0A4BAF4FA}" type="pres">
      <dgm:prSet presAssocID="{63D1A823-F2DB-4E9E-8556-08AAC0D0FC2C}" presName="space" presStyleCnt="0"/>
      <dgm:spPr/>
    </dgm:pt>
    <dgm:pt modelId="{5F7E6AE2-2CFE-4EA8-AD35-C01FE77950DA}" type="pres">
      <dgm:prSet presAssocID="{7B8C3AD2-055F-4CB8-9DAD-A5CEB74B4B00}" presName="composite" presStyleCnt="0"/>
      <dgm:spPr/>
    </dgm:pt>
    <dgm:pt modelId="{F12F859F-66AC-4EBF-A8C7-4E0648C88E59}" type="pres">
      <dgm:prSet presAssocID="{7B8C3AD2-055F-4CB8-9DAD-A5CEB74B4B00}" presName="parTx" presStyleLbl="alignNode1" presStyleIdx="2" presStyleCnt="4" custScaleY="105091">
        <dgm:presLayoutVars>
          <dgm:chMax val="0"/>
          <dgm:chPref val="0"/>
          <dgm:bulletEnabled val="1"/>
        </dgm:presLayoutVars>
      </dgm:prSet>
      <dgm:spPr/>
    </dgm:pt>
    <dgm:pt modelId="{2274500D-B7C3-4277-A20C-D5D29490992B}" type="pres">
      <dgm:prSet presAssocID="{7B8C3AD2-055F-4CB8-9DAD-A5CEB74B4B00}" presName="desTx" presStyleLbl="alignAccFollowNode1" presStyleIdx="2" presStyleCnt="4">
        <dgm:presLayoutVars>
          <dgm:bulletEnabled val="1"/>
        </dgm:presLayoutVars>
      </dgm:prSet>
      <dgm:spPr/>
    </dgm:pt>
    <dgm:pt modelId="{5643A981-9370-4E49-995F-681CBFF4C038}" type="pres">
      <dgm:prSet presAssocID="{7A4AA18E-DF74-47E2-9C37-4716A7910C42}" presName="space" presStyleCnt="0"/>
      <dgm:spPr/>
    </dgm:pt>
    <dgm:pt modelId="{D0F43AE5-9083-4D2E-ABF7-A9B0B90007F8}" type="pres">
      <dgm:prSet presAssocID="{FEEA923D-FC85-49C6-B4D2-364DD8454CB7}" presName="composite" presStyleCnt="0"/>
      <dgm:spPr/>
    </dgm:pt>
    <dgm:pt modelId="{89D7E731-6117-4906-A432-79BE804B626C}" type="pres">
      <dgm:prSet presAssocID="{FEEA923D-FC85-49C6-B4D2-364DD8454CB7}" presName="parTx" presStyleLbl="alignNode1" presStyleIdx="3" presStyleCnt="4" custScaleY="105091">
        <dgm:presLayoutVars>
          <dgm:chMax val="0"/>
          <dgm:chPref val="0"/>
          <dgm:bulletEnabled val="1"/>
        </dgm:presLayoutVars>
      </dgm:prSet>
      <dgm:spPr/>
    </dgm:pt>
    <dgm:pt modelId="{F757E3B9-622C-4AF3-9569-A5A9266265AD}" type="pres">
      <dgm:prSet presAssocID="{FEEA923D-FC85-49C6-B4D2-364DD8454CB7}" presName="desTx" presStyleLbl="alignAccFollowNode1" presStyleIdx="3" presStyleCnt="4">
        <dgm:presLayoutVars>
          <dgm:bulletEnabled val="1"/>
        </dgm:presLayoutVars>
      </dgm:prSet>
      <dgm:spPr/>
    </dgm:pt>
  </dgm:ptLst>
  <dgm:cxnLst>
    <dgm:cxn modelId="{E992B416-31FB-4326-A765-AEC890245F95}" type="presOf" srcId="{BDBDD158-D515-48BB-8CDD-F69C30E7181F}" destId="{F757E3B9-622C-4AF3-9569-A5A9266265AD}" srcOrd="0" destOrd="0" presId="urn:microsoft.com/office/officeart/2005/8/layout/hList1"/>
    <dgm:cxn modelId="{134A1D1A-952E-40CE-9A01-2A33E58067D2}" type="presOf" srcId="{402E1BFC-201D-4FA9-B741-7C4E2612325E}" destId="{F757E3B9-622C-4AF3-9569-A5A9266265AD}" srcOrd="0" destOrd="3" presId="urn:microsoft.com/office/officeart/2005/8/layout/hList1"/>
    <dgm:cxn modelId="{ABDA9E23-DDB9-47EB-A8A7-151E7F7D0AAC}" srcId="{7B8C3AD2-055F-4CB8-9DAD-A5CEB74B4B00}" destId="{3408A597-4CD6-4A2D-8C09-94E040ABA510}" srcOrd="2" destOrd="0" parTransId="{0249EC18-629F-4B54-ACF0-1D25B4CB1D3F}" sibTransId="{9136B7E4-83CE-48CF-8202-B77AF67B9E6E}"/>
    <dgm:cxn modelId="{53165F24-AE9E-490B-9EFC-9A776EFCBF85}" srcId="{66554F54-518C-4189-9466-9859F7BCF252}" destId="{AA0C8808-2357-46B9-AB12-1E9C67466225}" srcOrd="2" destOrd="0" parTransId="{38E60B5E-1A2A-4A67-90DE-04F65F38B175}" sibTransId="{ADEE6D6B-2700-4FDA-B021-513BA32D672E}"/>
    <dgm:cxn modelId="{96D2B225-4900-4962-B10C-34BCF7265488}" type="presOf" srcId="{7B8C3AD2-055F-4CB8-9DAD-A5CEB74B4B00}" destId="{F12F859F-66AC-4EBF-A8C7-4E0648C88E59}" srcOrd="0" destOrd="0" presId="urn:microsoft.com/office/officeart/2005/8/layout/hList1"/>
    <dgm:cxn modelId="{C245A627-436F-4F78-AA71-C9EED1F37686}" type="presOf" srcId="{FEEA923D-FC85-49C6-B4D2-364DD8454CB7}" destId="{89D7E731-6117-4906-A432-79BE804B626C}" srcOrd="0" destOrd="0" presId="urn:microsoft.com/office/officeart/2005/8/layout/hList1"/>
    <dgm:cxn modelId="{9E169330-4C92-4B39-8A52-E61DE59E5F86}" srcId="{39223E3D-33BF-43C8-901C-E96090C34D22}" destId="{AC251B0D-18C2-4A95-9078-F49CC1389196}" srcOrd="0" destOrd="0" parTransId="{0E449C74-3C05-49BC-A19C-18C5AEC7FEA0}" sibTransId="{1340043E-DE60-44EE-A088-7407A245EC14}"/>
    <dgm:cxn modelId="{BCF72534-410F-4AA1-9F86-1B97ACC7736F}" type="presOf" srcId="{AC251B0D-18C2-4A95-9078-F49CC1389196}" destId="{AA7C046E-7727-4300-B260-FAC328663849}" srcOrd="0" destOrd="0" presId="urn:microsoft.com/office/officeart/2005/8/layout/hList1"/>
    <dgm:cxn modelId="{208C5337-790E-4715-9CA5-8A44CE66FDA4}" type="presOf" srcId="{2005779C-ED9B-44E1-B9F3-92CE57452836}" destId="{2274500D-B7C3-4277-A20C-D5D29490992B}" srcOrd="0" destOrd="1" presId="urn:microsoft.com/office/officeart/2005/8/layout/hList1"/>
    <dgm:cxn modelId="{A5CDEA3C-C827-4467-BA96-C58778459793}" type="presOf" srcId="{47B94D37-ACA4-4221-8102-238E52F80037}" destId="{8F030ED3-24D7-4C19-881F-116CDB72E50E}" srcOrd="0" destOrd="1" presId="urn:microsoft.com/office/officeart/2005/8/layout/hList1"/>
    <dgm:cxn modelId="{C7C8943F-F98C-461C-9ADB-F1564A18107D}" type="presOf" srcId="{AA0C8808-2357-46B9-AB12-1E9C67466225}" destId="{8F030ED3-24D7-4C19-881F-116CDB72E50E}" srcOrd="0" destOrd="2" presId="urn:microsoft.com/office/officeart/2005/8/layout/hList1"/>
    <dgm:cxn modelId="{EE79D33F-F6F1-4674-B8B4-058B53E3F813}" srcId="{FEEA923D-FC85-49C6-B4D2-364DD8454CB7}" destId="{7CF07F17-EAEF-4ED6-8EE2-39E329077492}" srcOrd="1" destOrd="0" parTransId="{F6DBE979-9904-4835-A4C2-9C57C68ECB60}" sibTransId="{D7D9B1BA-8C8A-4E92-AA07-57E46A0605B0}"/>
    <dgm:cxn modelId="{0CBABA61-F536-41A8-95A4-EB37E0C38B97}" type="presOf" srcId="{5FD5E376-62F1-4032-B962-307D12B77113}" destId="{8F030ED3-24D7-4C19-881F-116CDB72E50E}" srcOrd="0" destOrd="0" presId="urn:microsoft.com/office/officeart/2005/8/layout/hList1"/>
    <dgm:cxn modelId="{C3F86164-37AF-413E-A733-98FEFA8E9232}" type="presOf" srcId="{7CF07F17-EAEF-4ED6-8EE2-39E329077492}" destId="{F757E3B9-622C-4AF3-9569-A5A9266265AD}" srcOrd="0" destOrd="1" presId="urn:microsoft.com/office/officeart/2005/8/layout/hList1"/>
    <dgm:cxn modelId="{FFC25448-B950-4C78-8873-C4080D69D12C}" type="presOf" srcId="{2D2689A8-A453-44D3-B714-398CB8B9AE63}" destId="{2B7A8AB0-E157-45F6-B6D1-1D2D5BF31AA2}" srcOrd="0" destOrd="0" presId="urn:microsoft.com/office/officeart/2005/8/layout/hList1"/>
    <dgm:cxn modelId="{AE8FE269-14A7-434D-BFF5-5DD0367E148C}" srcId="{39223E3D-33BF-43C8-901C-E96090C34D22}" destId="{07D6D0C2-2842-4F9D-963A-AC91E5DA3786}" srcOrd="2" destOrd="0" parTransId="{F4753219-DA80-41CE-A221-E4984AC9D17F}" sibTransId="{FB2274D0-A170-4F5A-9B77-0CE79BEB3671}"/>
    <dgm:cxn modelId="{F87F5470-FB6C-4D3E-A538-66600DFF7ABA}" srcId="{2D2689A8-A453-44D3-B714-398CB8B9AE63}" destId="{66554F54-518C-4189-9466-9859F7BCF252}" srcOrd="0" destOrd="0" parTransId="{764E1D26-639D-42A7-B215-389009F986AF}" sibTransId="{B24F289A-4066-4B32-81C8-5676E394F27A}"/>
    <dgm:cxn modelId="{4183637A-3594-4E36-8D8D-F901FC6A90FC}" srcId="{7B8C3AD2-055F-4CB8-9DAD-A5CEB74B4B00}" destId="{08E676F1-89C6-48F0-B0D7-8085FCD145C2}" srcOrd="0" destOrd="0" parTransId="{80F2780B-0048-4C73-A208-941B53DA06C1}" sibTransId="{69234A18-7AF0-4764-8A83-C63FD3965EBF}"/>
    <dgm:cxn modelId="{2CBD6E7A-5F35-413E-B7D6-9ADED78B50C8}" srcId="{FEEA923D-FC85-49C6-B4D2-364DD8454CB7}" destId="{CC29099F-754A-4F27-AD26-D8B732A1A227}" srcOrd="2" destOrd="0" parTransId="{015DF4A5-FBED-4036-8742-C65D81FF28C5}" sibTransId="{EE95310B-FFA9-4561-945E-774563136418}"/>
    <dgm:cxn modelId="{FFDBA485-05FD-44E9-9451-F65C1472A740}" srcId="{2D2689A8-A453-44D3-B714-398CB8B9AE63}" destId="{7B8C3AD2-055F-4CB8-9DAD-A5CEB74B4B00}" srcOrd="2" destOrd="0" parTransId="{6ACC30BE-A0E1-4060-A8D9-684B8671FC28}" sibTransId="{7A4AA18E-DF74-47E2-9C37-4716A7910C42}"/>
    <dgm:cxn modelId="{D625CF85-DF51-490F-91DE-583F7F755B60}" srcId="{66554F54-518C-4189-9466-9859F7BCF252}" destId="{5FD5E376-62F1-4032-B962-307D12B77113}" srcOrd="0" destOrd="0" parTransId="{14F728A3-B5AB-4171-9C02-CE4DF02C92EB}" sibTransId="{40B19B21-BD81-432F-831B-E686508CDDBE}"/>
    <dgm:cxn modelId="{39DCAC8D-891B-4FF2-B34E-D84B69279979}" srcId="{66554F54-518C-4189-9466-9859F7BCF252}" destId="{47B94D37-ACA4-4221-8102-238E52F80037}" srcOrd="1" destOrd="0" parTransId="{10B329F2-CA27-4351-ACB7-D985951E8666}" sibTransId="{4E923829-8995-49AD-B436-A8206CBD82F2}"/>
    <dgm:cxn modelId="{F665FD8E-1598-4106-AC78-CE1423D7E031}" srcId="{FEEA923D-FC85-49C6-B4D2-364DD8454CB7}" destId="{BDBDD158-D515-48BB-8CDD-F69C30E7181F}" srcOrd="0" destOrd="0" parTransId="{4C837AD8-CA74-4051-A8A0-CBE0F967F8E0}" sibTransId="{2F4ED93C-025D-4435-9BE7-C014AC59B3CC}"/>
    <dgm:cxn modelId="{CFD446AE-8E3D-4289-BFA9-51E37C10CF2B}" type="presOf" srcId="{3AC9D9D5-CEC4-4BD4-A83B-47D2AD25E03F}" destId="{8F030ED3-24D7-4C19-881F-116CDB72E50E}" srcOrd="0" destOrd="3" presId="urn:microsoft.com/office/officeart/2005/8/layout/hList1"/>
    <dgm:cxn modelId="{C2758BAF-9598-4E29-B831-1E0A5C56BCC0}" srcId="{39223E3D-33BF-43C8-901C-E96090C34D22}" destId="{B9482CA4-D0C8-4489-A2F6-FFE0A995E048}" srcOrd="1" destOrd="0" parTransId="{E73F1C10-2E38-465D-9AFC-DB57E3BA74B2}" sibTransId="{76A196CB-789D-44AE-85D9-8258B0DA3865}"/>
    <dgm:cxn modelId="{4B6804BE-9013-4BAC-B2B3-061AABA201FF}" type="presOf" srcId="{07D6D0C2-2842-4F9D-963A-AC91E5DA3786}" destId="{AA7C046E-7727-4300-B260-FAC328663849}" srcOrd="0" destOrd="2" presId="urn:microsoft.com/office/officeart/2005/8/layout/hList1"/>
    <dgm:cxn modelId="{4DB38BBE-5771-426F-AC81-327E5F003ED9}" type="presOf" srcId="{D3E7372D-DACB-4A42-BF76-EA43290FFDE7}" destId="{AA7C046E-7727-4300-B260-FAC328663849}" srcOrd="0" destOrd="4" presId="urn:microsoft.com/office/officeart/2005/8/layout/hList1"/>
    <dgm:cxn modelId="{3A6678C0-B88E-41E4-8BA3-E18B605E9858}" type="presOf" srcId="{CC29099F-754A-4F27-AD26-D8B732A1A227}" destId="{F757E3B9-622C-4AF3-9569-A5A9266265AD}" srcOrd="0" destOrd="2" presId="urn:microsoft.com/office/officeart/2005/8/layout/hList1"/>
    <dgm:cxn modelId="{86A67AC2-FB23-4AAE-BC52-02B4B9CFD966}" srcId="{2D2689A8-A453-44D3-B714-398CB8B9AE63}" destId="{FEEA923D-FC85-49C6-B4D2-364DD8454CB7}" srcOrd="3" destOrd="0" parTransId="{2BFAC8B0-6630-4DCE-8B42-C85C8A8B4E06}" sibTransId="{754C6EC0-FAC8-43CF-9F7F-150AE86DE07F}"/>
    <dgm:cxn modelId="{4CCD15C8-9F24-4964-9424-6CDE11BCA5D7}" type="presOf" srcId="{66554F54-518C-4189-9466-9859F7BCF252}" destId="{1A92391A-A299-494F-916A-26B743346B67}" srcOrd="0" destOrd="0" presId="urn:microsoft.com/office/officeart/2005/8/layout/hList1"/>
    <dgm:cxn modelId="{62F66FC9-CEF9-4A8B-BD53-7EE4762FB01D}" type="presOf" srcId="{3408A597-4CD6-4A2D-8C09-94E040ABA510}" destId="{2274500D-B7C3-4277-A20C-D5D29490992B}" srcOrd="0" destOrd="2" presId="urn:microsoft.com/office/officeart/2005/8/layout/hList1"/>
    <dgm:cxn modelId="{977508D4-E8B2-4F54-83E4-1734F39A2D9E}" type="presOf" srcId="{08E676F1-89C6-48F0-B0D7-8085FCD145C2}" destId="{2274500D-B7C3-4277-A20C-D5D29490992B}" srcOrd="0" destOrd="0" presId="urn:microsoft.com/office/officeart/2005/8/layout/hList1"/>
    <dgm:cxn modelId="{EA031DD8-A35C-4E91-9EA8-42EED7CBFAB9}" srcId="{7B8C3AD2-055F-4CB8-9DAD-A5CEB74B4B00}" destId="{2005779C-ED9B-44E1-B9F3-92CE57452836}" srcOrd="1" destOrd="0" parTransId="{72CBDFFB-B0A2-44E7-9768-6227A081B21A}" sibTransId="{B15FE6FF-51D0-45B6-AFD8-1E19C7DEEA95}"/>
    <dgm:cxn modelId="{CFDFD4D9-85FE-4D60-8BCA-F1EA36EC1712}" srcId="{66554F54-518C-4189-9466-9859F7BCF252}" destId="{3AC9D9D5-CEC4-4BD4-A83B-47D2AD25E03F}" srcOrd="3" destOrd="0" parTransId="{6E6AA38C-50C9-4EF0-9FE3-D1162DA7E2BE}" sibTransId="{4E9718B2-6D78-4AF4-A264-3C9F9B6B15A8}"/>
    <dgm:cxn modelId="{F5A02DDE-B568-4EC4-B14C-EABDB516AAEB}" type="presOf" srcId="{D1B104F0-4FB3-47ED-91E3-EA117BBF2BA1}" destId="{AA7C046E-7727-4300-B260-FAC328663849}" srcOrd="0" destOrd="3" presId="urn:microsoft.com/office/officeart/2005/8/layout/hList1"/>
    <dgm:cxn modelId="{AF63AFDE-4D56-4F2E-8B4D-F8F07105F84C}" srcId="{39223E3D-33BF-43C8-901C-E96090C34D22}" destId="{D1B104F0-4FB3-47ED-91E3-EA117BBF2BA1}" srcOrd="3" destOrd="0" parTransId="{E61227BF-F2AB-42B7-803F-DA23E33F33B2}" sibTransId="{AD6DAC68-6BEC-46A3-A443-3F33B33E0845}"/>
    <dgm:cxn modelId="{C87AEBE8-5329-42FC-85C9-85CB4FE5174B}" srcId="{39223E3D-33BF-43C8-901C-E96090C34D22}" destId="{D3E7372D-DACB-4A42-BF76-EA43290FFDE7}" srcOrd="4" destOrd="0" parTransId="{9B00C97B-5C3B-4226-88F6-3BD2450E5870}" sibTransId="{AFDC2CEC-49F1-4568-8E9C-562FAFCD8AD2}"/>
    <dgm:cxn modelId="{2C90DAF6-A084-4C14-8CF7-36AE9D513523}" type="presOf" srcId="{B9482CA4-D0C8-4489-A2F6-FFE0A995E048}" destId="{AA7C046E-7727-4300-B260-FAC328663849}" srcOrd="0" destOrd="1" presId="urn:microsoft.com/office/officeart/2005/8/layout/hList1"/>
    <dgm:cxn modelId="{F06FE2F8-A160-44E0-B8CC-CBA7404B551E}" srcId="{2D2689A8-A453-44D3-B714-398CB8B9AE63}" destId="{39223E3D-33BF-43C8-901C-E96090C34D22}" srcOrd="1" destOrd="0" parTransId="{8208A51A-2923-460B-B4C3-4B26D8FC72FF}" sibTransId="{63D1A823-F2DB-4E9E-8556-08AAC0D0FC2C}"/>
    <dgm:cxn modelId="{C8B005F9-F01B-41DF-9EAE-982BFB87677C}" srcId="{FEEA923D-FC85-49C6-B4D2-364DD8454CB7}" destId="{402E1BFC-201D-4FA9-B741-7C4E2612325E}" srcOrd="3" destOrd="0" parTransId="{AE747A9E-7FC6-4CA8-9477-358D1BD53378}" sibTransId="{350ECB63-D82C-4058-8E81-DBC7D6A64822}"/>
    <dgm:cxn modelId="{DA7202FF-CB4C-4D4B-9E77-6315BBD35E4E}" type="presOf" srcId="{39223E3D-33BF-43C8-901C-E96090C34D22}" destId="{B70AE021-EC48-4ACD-8212-74048589D12D}" srcOrd="0" destOrd="0" presId="urn:microsoft.com/office/officeart/2005/8/layout/hList1"/>
    <dgm:cxn modelId="{F7A54792-427B-471E-A48C-16E03540CC30}" type="presParOf" srcId="{2B7A8AB0-E157-45F6-B6D1-1D2D5BF31AA2}" destId="{129050F8-B6D7-4F3E-B0E7-361BC4FAA97A}" srcOrd="0" destOrd="0" presId="urn:microsoft.com/office/officeart/2005/8/layout/hList1"/>
    <dgm:cxn modelId="{8F36243F-A8E3-4201-A2DE-CFCC992CC1A5}" type="presParOf" srcId="{129050F8-B6D7-4F3E-B0E7-361BC4FAA97A}" destId="{1A92391A-A299-494F-916A-26B743346B67}" srcOrd="0" destOrd="0" presId="urn:microsoft.com/office/officeart/2005/8/layout/hList1"/>
    <dgm:cxn modelId="{A408ED78-C2BD-4128-8D9D-EC01859C44BB}" type="presParOf" srcId="{129050F8-B6D7-4F3E-B0E7-361BC4FAA97A}" destId="{8F030ED3-24D7-4C19-881F-116CDB72E50E}" srcOrd="1" destOrd="0" presId="urn:microsoft.com/office/officeart/2005/8/layout/hList1"/>
    <dgm:cxn modelId="{4D7423B0-76D7-439E-98B3-BE869E721EBA}" type="presParOf" srcId="{2B7A8AB0-E157-45F6-B6D1-1D2D5BF31AA2}" destId="{86580D2A-7652-485C-B708-E3631009052E}" srcOrd="1" destOrd="0" presId="urn:microsoft.com/office/officeart/2005/8/layout/hList1"/>
    <dgm:cxn modelId="{BA3772E9-0822-4708-A598-AD9CB6D89B67}" type="presParOf" srcId="{2B7A8AB0-E157-45F6-B6D1-1D2D5BF31AA2}" destId="{6D116B21-DEAF-4A18-BF38-D7E93FFC68DD}" srcOrd="2" destOrd="0" presId="urn:microsoft.com/office/officeart/2005/8/layout/hList1"/>
    <dgm:cxn modelId="{941B4872-A279-42EF-BC01-80990E4F70EF}" type="presParOf" srcId="{6D116B21-DEAF-4A18-BF38-D7E93FFC68DD}" destId="{B70AE021-EC48-4ACD-8212-74048589D12D}" srcOrd="0" destOrd="0" presId="urn:microsoft.com/office/officeart/2005/8/layout/hList1"/>
    <dgm:cxn modelId="{394923C7-E7FD-4688-AE1F-D5A79577F36A}" type="presParOf" srcId="{6D116B21-DEAF-4A18-BF38-D7E93FFC68DD}" destId="{AA7C046E-7727-4300-B260-FAC328663849}" srcOrd="1" destOrd="0" presId="urn:microsoft.com/office/officeart/2005/8/layout/hList1"/>
    <dgm:cxn modelId="{051FC36F-227D-4C54-AC79-09FD2878E8A1}" type="presParOf" srcId="{2B7A8AB0-E157-45F6-B6D1-1D2D5BF31AA2}" destId="{CC8506FE-6E84-4C3F-B530-67B0A4BAF4FA}" srcOrd="3" destOrd="0" presId="urn:microsoft.com/office/officeart/2005/8/layout/hList1"/>
    <dgm:cxn modelId="{FECC1789-2248-472D-8621-DE280CB577C1}" type="presParOf" srcId="{2B7A8AB0-E157-45F6-B6D1-1D2D5BF31AA2}" destId="{5F7E6AE2-2CFE-4EA8-AD35-C01FE77950DA}" srcOrd="4" destOrd="0" presId="urn:microsoft.com/office/officeart/2005/8/layout/hList1"/>
    <dgm:cxn modelId="{2FB48634-9120-4184-9680-A4AA0F67C550}" type="presParOf" srcId="{5F7E6AE2-2CFE-4EA8-AD35-C01FE77950DA}" destId="{F12F859F-66AC-4EBF-A8C7-4E0648C88E59}" srcOrd="0" destOrd="0" presId="urn:microsoft.com/office/officeart/2005/8/layout/hList1"/>
    <dgm:cxn modelId="{6E5EEFE5-D9E6-43A8-ABEF-A9D90A4D8FAD}" type="presParOf" srcId="{5F7E6AE2-2CFE-4EA8-AD35-C01FE77950DA}" destId="{2274500D-B7C3-4277-A20C-D5D29490992B}" srcOrd="1" destOrd="0" presId="urn:microsoft.com/office/officeart/2005/8/layout/hList1"/>
    <dgm:cxn modelId="{1BCA9DBA-BC7B-4954-A9F3-6D9E32B4A132}" type="presParOf" srcId="{2B7A8AB0-E157-45F6-B6D1-1D2D5BF31AA2}" destId="{5643A981-9370-4E49-995F-681CBFF4C038}" srcOrd="5" destOrd="0" presId="urn:microsoft.com/office/officeart/2005/8/layout/hList1"/>
    <dgm:cxn modelId="{CCF9080E-4AD3-4FCB-92F5-94C6E7C4C939}" type="presParOf" srcId="{2B7A8AB0-E157-45F6-B6D1-1D2D5BF31AA2}" destId="{D0F43AE5-9083-4D2E-ABF7-A9B0B90007F8}" srcOrd="6" destOrd="0" presId="urn:microsoft.com/office/officeart/2005/8/layout/hList1"/>
    <dgm:cxn modelId="{1E6386EB-FC4E-4376-8129-F477E3D2503D}" type="presParOf" srcId="{D0F43AE5-9083-4D2E-ABF7-A9B0B90007F8}" destId="{89D7E731-6117-4906-A432-79BE804B626C}" srcOrd="0" destOrd="0" presId="urn:microsoft.com/office/officeart/2005/8/layout/hList1"/>
    <dgm:cxn modelId="{4F875642-807A-4A14-8A5C-485DBFFD800A}" type="presParOf" srcId="{D0F43AE5-9083-4D2E-ABF7-A9B0B90007F8}" destId="{F757E3B9-622C-4AF3-9569-A5A9266265A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E838FD-616E-4091-8CCB-F390A4EEEAB7}">
      <dsp:nvSpPr>
        <dsp:cNvPr id="0" name=""/>
        <dsp:cNvSpPr/>
      </dsp:nvSpPr>
      <dsp:spPr>
        <a:xfrm>
          <a:off x="0" y="881"/>
          <a:ext cx="76962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F525A86F-8E9E-469A-BB03-18C9E94AD557}">
      <dsp:nvSpPr>
        <dsp:cNvPr id="0" name=""/>
        <dsp:cNvSpPr/>
      </dsp:nvSpPr>
      <dsp:spPr>
        <a:xfrm>
          <a:off x="0" y="881"/>
          <a:ext cx="7696200" cy="837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latin typeface="Calibri Light" panose="020F0302020204030204" pitchFamily="34" charset="0"/>
              <a:cs typeface="Calibri Light" panose="020F0302020204030204" pitchFamily="34" charset="0"/>
            </a:rPr>
            <a:t>As provided under section 1859(f)(7) of the Social Security Act (the Act), every Medicare Special Needs Plan (SNP) must have a Model of Care (MOC) approved by the National Committee for Quality Assurance (NCQA). </a:t>
          </a:r>
        </a:p>
      </dsp:txBody>
      <dsp:txXfrm>
        <a:off x="0" y="881"/>
        <a:ext cx="7696200" cy="837750"/>
      </dsp:txXfrm>
    </dsp:sp>
    <dsp:sp modelId="{2B7F090B-3A29-4216-B7C7-BC4ED2866678}">
      <dsp:nvSpPr>
        <dsp:cNvPr id="0" name=""/>
        <dsp:cNvSpPr/>
      </dsp:nvSpPr>
      <dsp:spPr>
        <a:xfrm>
          <a:off x="0" y="904637"/>
          <a:ext cx="76962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E0BE800A-4137-4385-B4BA-2B155C16D2B7}">
      <dsp:nvSpPr>
        <dsp:cNvPr id="0" name=""/>
        <dsp:cNvSpPr/>
      </dsp:nvSpPr>
      <dsp:spPr>
        <a:xfrm>
          <a:off x="0" y="838631"/>
          <a:ext cx="7696200" cy="6004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ts val="1800"/>
            </a:spcAft>
            <a:buNone/>
          </a:pPr>
          <a:r>
            <a:rPr lang="en-US" sz="1800" kern="1200" dirty="0">
              <a:solidFill>
                <a:srgbClr val="2F2B20">
                  <a:hueOff val="0"/>
                  <a:satOff val="0"/>
                  <a:lumOff val="0"/>
                  <a:alphaOff val="0"/>
                </a:srgbClr>
              </a:solidFill>
              <a:latin typeface="Calibri Light" panose="020F0302020204030204" pitchFamily="34" charset="0"/>
              <a:ea typeface="+mn-ea"/>
              <a:cs typeface="Calibri Light" panose="020F0302020204030204" pitchFamily="34" charset="0"/>
            </a:rPr>
            <a:t>The MOC provides the basic framework under which the SNP will meet the needs of each of its enrollees. </a:t>
          </a:r>
        </a:p>
      </dsp:txBody>
      <dsp:txXfrm>
        <a:off x="0" y="838631"/>
        <a:ext cx="7696200" cy="600491"/>
      </dsp:txXfrm>
    </dsp:sp>
    <dsp:sp modelId="{DFF9D00F-EEBD-42E0-B19E-9DDC054E3FAE}">
      <dsp:nvSpPr>
        <dsp:cNvPr id="0" name=""/>
        <dsp:cNvSpPr/>
      </dsp:nvSpPr>
      <dsp:spPr>
        <a:xfrm>
          <a:off x="0" y="1439123"/>
          <a:ext cx="76962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3DEF4791-4A57-44DC-9ADC-AAEF0FAC0069}">
      <dsp:nvSpPr>
        <dsp:cNvPr id="0" name=""/>
        <dsp:cNvSpPr/>
      </dsp:nvSpPr>
      <dsp:spPr>
        <a:xfrm>
          <a:off x="0" y="1439123"/>
          <a:ext cx="7696200" cy="837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latin typeface="Calibri Light" panose="020F0302020204030204" pitchFamily="34" charset="0"/>
              <a:cs typeface="Calibri Light" panose="020F0302020204030204" pitchFamily="34" charset="0"/>
            </a:rPr>
            <a:t>The MOC is a vital quality improvement tool and integral component for ensuring that the unique needs of each enrollee are identified by the SNP and addressed through the UHP’s care management practices.</a:t>
          </a:r>
        </a:p>
      </dsp:txBody>
      <dsp:txXfrm>
        <a:off x="0" y="1439123"/>
        <a:ext cx="7696200" cy="837750"/>
      </dsp:txXfrm>
    </dsp:sp>
    <dsp:sp modelId="{342B7C36-C1E4-4FA0-B456-2ABE887BE3F8}">
      <dsp:nvSpPr>
        <dsp:cNvPr id="0" name=""/>
        <dsp:cNvSpPr/>
      </dsp:nvSpPr>
      <dsp:spPr>
        <a:xfrm>
          <a:off x="0" y="2276873"/>
          <a:ext cx="76962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3396E23A-507A-4AD1-8814-5B3D2CC85DBD}">
      <dsp:nvSpPr>
        <dsp:cNvPr id="0" name=""/>
        <dsp:cNvSpPr/>
      </dsp:nvSpPr>
      <dsp:spPr>
        <a:xfrm>
          <a:off x="0" y="2276873"/>
          <a:ext cx="7696200" cy="837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latin typeface="Calibri Light" panose="020F0302020204030204" pitchFamily="34" charset="0"/>
              <a:cs typeface="Calibri Light" panose="020F0302020204030204" pitchFamily="34" charset="0"/>
            </a:rPr>
            <a:t>The MOC provides the foundation for promoting SNP quality, care management, and care coordination processes.</a:t>
          </a:r>
          <a:r>
            <a:rPr lang="en-US" sz="1200" kern="1200" dirty="0">
              <a:latin typeface="Calibri Light" panose="020F0302020204030204" pitchFamily="34" charset="0"/>
              <a:cs typeface="Calibri Light" panose="020F0302020204030204" pitchFamily="34" charset="0"/>
            </a:rPr>
            <a:t> (CMS.gov)</a:t>
          </a:r>
          <a:endParaRPr lang="en-US" sz="1800" kern="1200" dirty="0">
            <a:latin typeface="Calibri Light" panose="020F0302020204030204" pitchFamily="34" charset="0"/>
            <a:cs typeface="Calibri Light" panose="020F0302020204030204" pitchFamily="34" charset="0"/>
          </a:endParaRPr>
        </a:p>
      </dsp:txBody>
      <dsp:txXfrm>
        <a:off x="0" y="2276873"/>
        <a:ext cx="7696200" cy="837750"/>
      </dsp:txXfrm>
    </dsp:sp>
    <dsp:sp modelId="{125C82BA-A603-4983-9586-BAA1C284A22A}">
      <dsp:nvSpPr>
        <dsp:cNvPr id="0" name=""/>
        <dsp:cNvSpPr/>
      </dsp:nvSpPr>
      <dsp:spPr>
        <a:xfrm>
          <a:off x="0" y="3114624"/>
          <a:ext cx="76962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F834686F-8810-4DD2-8CFC-556F62471FCD}">
      <dsp:nvSpPr>
        <dsp:cNvPr id="0" name=""/>
        <dsp:cNvSpPr/>
      </dsp:nvSpPr>
      <dsp:spPr>
        <a:xfrm>
          <a:off x="0" y="3114624"/>
          <a:ext cx="7696200" cy="837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i="1" kern="1200" dirty="0"/>
            <a:t>(CMS.gov) https://www.cms.gov/medicare/enrollment-renewal/special-needs-plans/model-care</a:t>
          </a:r>
        </a:p>
      </dsp:txBody>
      <dsp:txXfrm>
        <a:off x="0" y="3114624"/>
        <a:ext cx="7696200" cy="8377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17AF2A-ACAD-4339-912E-0C14DF35DA17}">
      <dsp:nvSpPr>
        <dsp:cNvPr id="0" name=""/>
        <dsp:cNvSpPr/>
      </dsp:nvSpPr>
      <dsp:spPr>
        <a:xfrm>
          <a:off x="0" y="9599"/>
          <a:ext cx="8166028" cy="1048320"/>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SNP MOCs must identify and describe the target population, including health and social factors, and unique characteristics of each SNP type.</a:t>
          </a:r>
        </a:p>
      </dsp:txBody>
      <dsp:txXfrm>
        <a:off x="51175" y="60774"/>
        <a:ext cx="8063678" cy="945970"/>
      </dsp:txXfrm>
    </dsp:sp>
    <dsp:sp modelId="{002E44C5-B0CC-4FD6-A6DA-7C072827C70A}">
      <dsp:nvSpPr>
        <dsp:cNvPr id="0" name=""/>
        <dsp:cNvSpPr/>
      </dsp:nvSpPr>
      <dsp:spPr>
        <a:xfrm>
          <a:off x="0" y="1219200"/>
          <a:ext cx="8166028" cy="1048320"/>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0" i="0" kern="1200" dirty="0"/>
            <a:t>Specifically, within the C-SNP, the most vulnerable members are those with one or more qualifying C-SNP diagnosis(es) in poor control, with any of the following factors or combination of factors: </a:t>
          </a:r>
          <a:endParaRPr lang="en-US" sz="1800" kern="1200" dirty="0"/>
        </a:p>
      </dsp:txBody>
      <dsp:txXfrm>
        <a:off x="51175" y="1270375"/>
        <a:ext cx="8063678" cy="945970"/>
      </dsp:txXfrm>
    </dsp:sp>
    <dsp:sp modelId="{D19553DB-05A1-457E-887F-9A3A2C1412E5}">
      <dsp:nvSpPr>
        <dsp:cNvPr id="0" name=""/>
        <dsp:cNvSpPr/>
      </dsp:nvSpPr>
      <dsp:spPr>
        <a:xfrm>
          <a:off x="0" y="2267520"/>
          <a:ext cx="8166028" cy="3361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9271" tIns="17780" rIns="99568" bIns="17780" numCol="1" spcCol="1270" anchor="t" anchorCtr="0">
          <a:noAutofit/>
        </a:bodyPr>
        <a:lstStyle/>
        <a:p>
          <a:pPr marL="114300" lvl="1" indent="-114300" algn="l" defTabSz="577850">
            <a:lnSpc>
              <a:spcPct val="90000"/>
            </a:lnSpc>
            <a:spcBef>
              <a:spcPct val="0"/>
            </a:spcBef>
            <a:spcAft>
              <a:spcPct val="20000"/>
            </a:spcAft>
            <a:buChar char="•"/>
          </a:pPr>
          <a:endParaRPr lang="en-US" sz="1300" kern="1200"/>
        </a:p>
        <a:p>
          <a:pPr marL="228600" lvl="2" indent="-114300" algn="l" defTabSz="622300">
            <a:lnSpc>
              <a:spcPct val="90000"/>
            </a:lnSpc>
            <a:spcBef>
              <a:spcPct val="0"/>
            </a:spcBef>
            <a:spcAft>
              <a:spcPct val="20000"/>
            </a:spcAft>
            <a:buChar char="•"/>
          </a:pPr>
          <a:r>
            <a:rPr lang="en-US" sz="1400" b="0" i="0" kern="1200" dirty="0">
              <a:latin typeface="Calibri Light" panose="020F0302020204030204" pitchFamily="34" charset="0"/>
              <a:cs typeface="Calibri Light" panose="020F0302020204030204" pitchFamily="34" charset="0"/>
            </a:rPr>
            <a:t>Sedentary or debilitated lifestyle </a:t>
          </a:r>
          <a:endParaRPr lang="en-US" sz="1400" kern="1200" dirty="0">
            <a:latin typeface="Calibri Light" panose="020F0302020204030204" pitchFamily="34" charset="0"/>
            <a:cs typeface="Calibri Light" panose="020F0302020204030204" pitchFamily="34" charset="0"/>
          </a:endParaRPr>
        </a:p>
        <a:p>
          <a:pPr marL="228600" lvl="2" indent="-114300" algn="l" defTabSz="622300">
            <a:lnSpc>
              <a:spcPct val="90000"/>
            </a:lnSpc>
            <a:spcBef>
              <a:spcPct val="0"/>
            </a:spcBef>
            <a:spcAft>
              <a:spcPct val="20000"/>
            </a:spcAft>
            <a:buChar char="•"/>
          </a:pPr>
          <a:r>
            <a:rPr lang="en-US" sz="1400" b="0" i="0" kern="1200" dirty="0">
              <a:latin typeface="Calibri Light" panose="020F0302020204030204" pitchFamily="34" charset="0"/>
              <a:cs typeface="Calibri Light" panose="020F0302020204030204" pitchFamily="34" charset="0"/>
            </a:rPr>
            <a:t>Non-adherent to treatment plan </a:t>
          </a:r>
          <a:endParaRPr lang="en-US" sz="1400" kern="1200" dirty="0">
            <a:latin typeface="Calibri Light" panose="020F0302020204030204" pitchFamily="34" charset="0"/>
            <a:cs typeface="Calibri Light" panose="020F0302020204030204" pitchFamily="34" charset="0"/>
          </a:endParaRPr>
        </a:p>
        <a:p>
          <a:pPr marL="228600" lvl="2"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U</a:t>
          </a:r>
          <a:r>
            <a:rPr lang="en-US" sz="1400" b="0" i="0" kern="1200" dirty="0">
              <a:latin typeface="Calibri Light" panose="020F0302020204030204" pitchFamily="34" charset="0"/>
              <a:cs typeface="Calibri Light" panose="020F0302020204030204" pitchFamily="34" charset="0"/>
            </a:rPr>
            <a:t>ncontrolled or poorly managed behavioral health conditions  </a:t>
          </a:r>
          <a:endParaRPr lang="en-US" sz="1400" kern="1200" dirty="0">
            <a:latin typeface="Calibri Light" panose="020F0302020204030204" pitchFamily="34" charset="0"/>
            <a:cs typeface="Calibri Light" panose="020F0302020204030204" pitchFamily="34" charset="0"/>
          </a:endParaRPr>
        </a:p>
        <a:p>
          <a:pPr marL="228600" lvl="2"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A</a:t>
          </a:r>
          <a:r>
            <a:rPr lang="en-US" sz="1400" b="0" i="0" kern="1200" dirty="0">
              <a:latin typeface="Calibri Light" panose="020F0302020204030204" pitchFamily="34" charset="0"/>
              <a:cs typeface="Calibri Light" panose="020F0302020204030204" pitchFamily="34" charset="0"/>
            </a:rPr>
            <a:t>dvanced age/frailty and solo living situation </a:t>
          </a:r>
          <a:endParaRPr lang="en-US" sz="1400" kern="1200" dirty="0">
            <a:latin typeface="Calibri Light" panose="020F0302020204030204" pitchFamily="34" charset="0"/>
            <a:cs typeface="Calibri Light" panose="020F0302020204030204" pitchFamily="34" charset="0"/>
          </a:endParaRPr>
        </a:p>
        <a:p>
          <a:pPr marL="228600" lvl="2"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Limited or complete lack of social support system/caregiver </a:t>
          </a:r>
        </a:p>
        <a:p>
          <a:pPr marL="228600" lvl="2" indent="-114300" algn="l" defTabSz="622300">
            <a:lnSpc>
              <a:spcPct val="90000"/>
            </a:lnSpc>
            <a:spcBef>
              <a:spcPct val="0"/>
            </a:spcBef>
            <a:spcAft>
              <a:spcPct val="20000"/>
            </a:spcAft>
            <a:buChar char="•"/>
          </a:pPr>
          <a:r>
            <a:rPr lang="en-US" sz="1400" b="0" i="0" kern="1200" dirty="0">
              <a:latin typeface="Calibri Light" panose="020F0302020204030204" pitchFamily="34" charset="0"/>
              <a:cs typeface="Calibri Light" panose="020F0302020204030204" pitchFamily="34" charset="0"/>
            </a:rPr>
            <a:t>Inadequate housing/transportation  </a:t>
          </a:r>
          <a:endParaRPr lang="en-US" sz="1400" kern="1200" dirty="0">
            <a:latin typeface="Calibri Light" panose="020F0302020204030204" pitchFamily="34" charset="0"/>
            <a:cs typeface="Calibri Light" panose="020F0302020204030204" pitchFamily="34" charset="0"/>
          </a:endParaRPr>
        </a:p>
        <a:p>
          <a:pPr marL="228600" lvl="2" indent="-114300" algn="l" defTabSz="622300">
            <a:lnSpc>
              <a:spcPct val="90000"/>
            </a:lnSpc>
            <a:spcBef>
              <a:spcPct val="0"/>
            </a:spcBef>
            <a:spcAft>
              <a:spcPct val="20000"/>
            </a:spcAft>
            <a:buChar char="•"/>
          </a:pPr>
          <a:r>
            <a:rPr lang="en-US" sz="1400" kern="1200">
              <a:latin typeface="Calibri Light" panose="020F0302020204030204" pitchFamily="34" charset="0"/>
              <a:cs typeface="Calibri Light" panose="020F0302020204030204" pitchFamily="34" charset="0"/>
            </a:rPr>
            <a:t>L</a:t>
          </a:r>
          <a:r>
            <a:rPr lang="en-US" sz="1400" b="0" i="0" kern="1200">
              <a:latin typeface="Calibri Light" panose="020F0302020204030204" pitchFamily="34" charset="0"/>
              <a:cs typeface="Calibri Light" panose="020F0302020204030204" pitchFamily="34" charset="0"/>
            </a:rPr>
            <a:t>ow health literacy </a:t>
          </a:r>
          <a:endParaRPr lang="en-US" sz="1400" kern="1200">
            <a:latin typeface="Calibri Light" panose="020F0302020204030204" pitchFamily="34" charset="0"/>
            <a:cs typeface="Calibri Light" panose="020F0302020204030204" pitchFamily="34" charset="0"/>
          </a:endParaRPr>
        </a:p>
        <a:p>
          <a:pPr marL="228600" lvl="2"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Low socioeconomic status </a:t>
          </a:r>
        </a:p>
        <a:p>
          <a:pPr marL="228600" lvl="2"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L</a:t>
          </a:r>
          <a:r>
            <a:rPr lang="en-US" sz="1400" b="0" i="0" kern="1200" dirty="0">
              <a:latin typeface="Calibri Light" panose="020F0302020204030204" pitchFamily="34" charset="0"/>
              <a:cs typeface="Calibri Light" panose="020F0302020204030204" pitchFamily="34" charset="0"/>
            </a:rPr>
            <a:t>ow English language proficiency  </a:t>
          </a:r>
          <a:endParaRPr lang="en-US" sz="1400" kern="1200" dirty="0">
            <a:latin typeface="Calibri Light" panose="020F0302020204030204" pitchFamily="34" charset="0"/>
            <a:cs typeface="Calibri Light" panose="020F0302020204030204" pitchFamily="34" charset="0"/>
          </a:endParaRPr>
        </a:p>
        <a:p>
          <a:pPr marL="228600" lvl="2"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V</a:t>
          </a:r>
          <a:r>
            <a:rPr lang="en-US" sz="1400" b="0" i="0" kern="1200" dirty="0">
              <a:latin typeface="Calibri Light" panose="020F0302020204030204" pitchFamily="34" charset="0"/>
              <a:cs typeface="Calibri Light" panose="020F0302020204030204" pitchFamily="34" charset="0"/>
            </a:rPr>
            <a:t>isual problems </a:t>
          </a:r>
          <a:endParaRPr lang="en-US" sz="1400" kern="1200" dirty="0">
            <a:latin typeface="Calibri Light" panose="020F0302020204030204" pitchFamily="34" charset="0"/>
            <a:cs typeface="Calibri Light" panose="020F0302020204030204" pitchFamily="34" charset="0"/>
          </a:endParaRPr>
        </a:p>
        <a:p>
          <a:pPr marL="228600" lvl="2"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H</a:t>
          </a:r>
          <a:r>
            <a:rPr lang="en-US" sz="1400" b="0" i="0" kern="1200" dirty="0">
              <a:latin typeface="Calibri Light" panose="020F0302020204030204" pitchFamily="34" charset="0"/>
              <a:cs typeface="Calibri Light" panose="020F0302020204030204" pitchFamily="34" charset="0"/>
            </a:rPr>
            <a:t>earing problems  </a:t>
          </a:r>
          <a:endParaRPr lang="en-US" sz="1400" kern="1200" dirty="0">
            <a:latin typeface="Calibri Light" panose="020F0302020204030204" pitchFamily="34" charset="0"/>
            <a:cs typeface="Calibri Light" panose="020F0302020204030204" pitchFamily="34" charset="0"/>
          </a:endParaRPr>
        </a:p>
        <a:p>
          <a:pPr marL="228600" lvl="2"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S</a:t>
          </a:r>
          <a:r>
            <a:rPr lang="en-US" sz="1400" b="0" i="0" kern="1200" dirty="0">
              <a:latin typeface="Calibri Light" panose="020F0302020204030204" pitchFamily="34" charset="0"/>
              <a:cs typeface="Calibri Light" panose="020F0302020204030204" pitchFamily="34" charset="0"/>
            </a:rPr>
            <a:t>hort and long-term memory deficits </a:t>
          </a:r>
          <a:endParaRPr lang="en-US" sz="1400" kern="1200" dirty="0">
            <a:latin typeface="Calibri Light" panose="020F0302020204030204" pitchFamily="34" charset="0"/>
            <a:cs typeface="Calibri Light" panose="020F0302020204030204" pitchFamily="34" charset="0"/>
          </a:endParaRPr>
        </a:p>
        <a:p>
          <a:pPr marL="228600" lvl="2"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Excessive</a:t>
          </a:r>
          <a:r>
            <a:rPr lang="en-US" sz="1400" b="0" i="0" kern="1200" dirty="0">
              <a:latin typeface="Calibri Light" panose="020F0302020204030204" pitchFamily="34" charset="0"/>
              <a:cs typeface="Calibri Light" panose="020F0302020204030204" pitchFamily="34" charset="0"/>
            </a:rPr>
            <a:t> or inappropriate use of hospitalization and/or ER visits </a:t>
          </a:r>
          <a:endParaRPr lang="en-US" sz="1300" kern="1200" dirty="0">
            <a:latin typeface="Calibri Light" panose="020F0302020204030204" pitchFamily="34" charset="0"/>
            <a:cs typeface="Calibri Light" panose="020F0302020204030204" pitchFamily="34" charset="0"/>
          </a:endParaRPr>
        </a:p>
      </dsp:txBody>
      <dsp:txXfrm>
        <a:off x="0" y="2267520"/>
        <a:ext cx="8166028" cy="336168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AE4549-26A3-4230-8D79-1491128D24FE}">
      <dsp:nvSpPr>
        <dsp:cNvPr id="0" name=""/>
        <dsp:cNvSpPr/>
      </dsp:nvSpPr>
      <dsp:spPr>
        <a:xfrm>
          <a:off x="0" y="72725"/>
          <a:ext cx="8013192" cy="485027"/>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Our HRAs are used to: </a:t>
          </a:r>
        </a:p>
      </dsp:txBody>
      <dsp:txXfrm>
        <a:off x="23677" y="96402"/>
        <a:ext cx="7965838" cy="437673"/>
      </dsp:txXfrm>
    </dsp:sp>
    <dsp:sp modelId="{5B1A3C26-1FEA-4E59-8144-9D384CF6BE23}">
      <dsp:nvSpPr>
        <dsp:cNvPr id="0" name=""/>
        <dsp:cNvSpPr/>
      </dsp:nvSpPr>
      <dsp:spPr>
        <a:xfrm>
          <a:off x="0" y="535301"/>
          <a:ext cx="8013192" cy="18164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419"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Identify individual health needs (self-reported)</a:t>
          </a:r>
        </a:p>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Identify members, based on risk stratification, who require transportation or translation services</a:t>
          </a:r>
        </a:p>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Recommend members for Disease or Case Management Programs </a:t>
          </a:r>
        </a:p>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Initiate care plans </a:t>
          </a:r>
        </a:p>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Communicate with physicians, Interdisciplinary Care Team (ICT), members, caregivers, and ancillary providers </a:t>
          </a:r>
        </a:p>
      </dsp:txBody>
      <dsp:txXfrm>
        <a:off x="0" y="535301"/>
        <a:ext cx="8013192" cy="1816425"/>
      </dsp:txXfrm>
    </dsp:sp>
    <dsp:sp modelId="{5C0A910E-D4A0-4EEA-A34B-B7FB77869511}">
      <dsp:nvSpPr>
        <dsp:cNvPr id="0" name=""/>
        <dsp:cNvSpPr/>
      </dsp:nvSpPr>
      <dsp:spPr>
        <a:xfrm>
          <a:off x="0" y="2351726"/>
          <a:ext cx="8013192" cy="562261"/>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Our HRAs are completed by: </a:t>
          </a:r>
        </a:p>
      </dsp:txBody>
      <dsp:txXfrm>
        <a:off x="27447" y="2379173"/>
        <a:ext cx="7958298" cy="507367"/>
      </dsp:txXfrm>
    </dsp:sp>
    <dsp:sp modelId="{85D848E4-64F1-4BC0-AECC-45AB7144DCFF}">
      <dsp:nvSpPr>
        <dsp:cNvPr id="0" name=""/>
        <dsp:cNvSpPr/>
      </dsp:nvSpPr>
      <dsp:spPr>
        <a:xfrm>
          <a:off x="0" y="2913988"/>
          <a:ext cx="8013192" cy="13791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419"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Mail </a:t>
          </a:r>
        </a:p>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Phone call </a:t>
          </a:r>
        </a:p>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Member portal</a:t>
          </a:r>
        </a:p>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PCP offices</a:t>
          </a:r>
        </a:p>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Sales representatives</a:t>
          </a:r>
        </a:p>
      </dsp:txBody>
      <dsp:txXfrm>
        <a:off x="0" y="2913988"/>
        <a:ext cx="8013192" cy="137913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BECB82-19F9-4039-9F2F-3559FBA433F5}">
      <dsp:nvSpPr>
        <dsp:cNvPr id="0" name=""/>
        <dsp:cNvSpPr/>
      </dsp:nvSpPr>
      <dsp:spPr>
        <a:xfrm rot="5400000">
          <a:off x="4267000" y="-1254704"/>
          <a:ext cx="1932830" cy="492556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Face-to-face encounters may be completed in person or via telehealth.</a:t>
          </a:r>
        </a:p>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If a face-to-face encounter is performed via telehealth by UHP, the Plan will obtain Member and/or caregiver verbal consent and document the consent in the Care Management platform.  </a:t>
          </a:r>
        </a:p>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If the PCP does not complete the Face-to-Face encounter, UHP may use third party vendors. </a:t>
          </a:r>
        </a:p>
      </dsp:txBody>
      <dsp:txXfrm rot="-5400000">
        <a:off x="2770632" y="336017"/>
        <a:ext cx="4831215" cy="1744124"/>
      </dsp:txXfrm>
    </dsp:sp>
    <dsp:sp modelId="{2B9FF97B-D4BD-458B-AEEC-066E70E63A1B}">
      <dsp:nvSpPr>
        <dsp:cNvPr id="0" name=""/>
        <dsp:cNvSpPr/>
      </dsp:nvSpPr>
      <dsp:spPr>
        <a:xfrm>
          <a:off x="0" y="60"/>
          <a:ext cx="2770632" cy="2416038"/>
        </a:xfrm>
        <a:prstGeom prst="roundRect">
          <a:avLst/>
        </a:prstGeom>
        <a:solidFill>
          <a:schemeClr val="accent1">
            <a:hueOff val="0"/>
            <a:satOff val="0"/>
            <a:lumOff val="0"/>
            <a:alphaOff val="0"/>
          </a:schemeClr>
        </a:solidFill>
        <a:ln>
          <a:noFill/>
        </a:ln>
        <a:effectLst/>
        <a:scene3d>
          <a:camera prst="orthographicFront">
            <a:rot lat="0" lon="0" rev="0"/>
          </a:camera>
          <a:lightRig rig="brightRoom" dir="tl">
            <a:rot lat="0" lon="0" rev="1800000"/>
          </a:lightRig>
        </a:scene3d>
        <a:sp3d contourW="10160" prstMaterial="dkEdge">
          <a:bevelT w="38100" h="50800" prst="angle"/>
          <a:contourClr>
            <a:schemeClr val="accent1">
              <a:hueOff val="0"/>
              <a:satOff val="0"/>
              <a:lumOff val="0"/>
              <a:alphaOff val="0"/>
              <a:shade val="40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l" defTabSz="800100">
            <a:lnSpc>
              <a:spcPct val="90000"/>
            </a:lnSpc>
            <a:spcBef>
              <a:spcPct val="0"/>
            </a:spcBef>
            <a:spcAft>
              <a:spcPct val="35000"/>
            </a:spcAft>
            <a:buNone/>
          </a:pPr>
          <a:r>
            <a:rPr lang="en-US" sz="1800" kern="1200" dirty="0"/>
            <a:t>The Primary Care Physician will conduct an initial member Face-to-Face encounter annually. </a:t>
          </a:r>
        </a:p>
      </dsp:txBody>
      <dsp:txXfrm>
        <a:off x="117941" y="118001"/>
        <a:ext cx="2534750" cy="2180156"/>
      </dsp:txXfrm>
    </dsp:sp>
    <dsp:sp modelId="{BE97B241-04BC-49F0-BC3B-563AAE462471}">
      <dsp:nvSpPr>
        <dsp:cNvPr id="0" name=""/>
        <dsp:cNvSpPr/>
      </dsp:nvSpPr>
      <dsp:spPr>
        <a:xfrm rot="5400000">
          <a:off x="4267000" y="1282136"/>
          <a:ext cx="1932830" cy="492556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To establish and/or further enhance the relationship between the Member and their care team.</a:t>
          </a:r>
        </a:p>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To elicit additional concerns that may not be achieved by telephonic contact alone to promote successful coordination of care and improve health outcomes.</a:t>
          </a:r>
        </a:p>
      </dsp:txBody>
      <dsp:txXfrm rot="-5400000">
        <a:off x="2770632" y="2872858"/>
        <a:ext cx="4831215" cy="1744124"/>
      </dsp:txXfrm>
    </dsp:sp>
    <dsp:sp modelId="{CE9B1901-D6CA-4A81-88A7-3FD884C8C956}">
      <dsp:nvSpPr>
        <dsp:cNvPr id="0" name=""/>
        <dsp:cNvSpPr/>
      </dsp:nvSpPr>
      <dsp:spPr>
        <a:xfrm>
          <a:off x="0" y="2536900"/>
          <a:ext cx="2770632" cy="2416038"/>
        </a:xfrm>
        <a:prstGeom prst="roundRect">
          <a:avLst/>
        </a:prstGeom>
        <a:solidFill>
          <a:schemeClr val="accent1">
            <a:hueOff val="0"/>
            <a:satOff val="0"/>
            <a:lumOff val="0"/>
            <a:alphaOff val="0"/>
          </a:schemeClr>
        </a:solidFill>
        <a:ln>
          <a:noFill/>
        </a:ln>
        <a:effectLst/>
        <a:scene3d>
          <a:camera prst="orthographicFront">
            <a:rot lat="0" lon="0" rev="0"/>
          </a:camera>
          <a:lightRig rig="brightRoom" dir="tl">
            <a:rot lat="0" lon="0" rev="1800000"/>
          </a:lightRig>
        </a:scene3d>
        <a:sp3d contourW="10160" prstMaterial="dkEdge">
          <a:bevelT w="38100" h="50800" prst="angle"/>
          <a:contourClr>
            <a:schemeClr val="accent1">
              <a:hueOff val="0"/>
              <a:satOff val="0"/>
              <a:lumOff val="0"/>
              <a:alphaOff val="0"/>
              <a:shade val="40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l" defTabSz="800100">
            <a:lnSpc>
              <a:spcPct val="90000"/>
            </a:lnSpc>
            <a:spcBef>
              <a:spcPct val="0"/>
            </a:spcBef>
            <a:spcAft>
              <a:spcPct val="35000"/>
            </a:spcAft>
            <a:buNone/>
          </a:pPr>
          <a:r>
            <a:rPr lang="en-US" sz="1800" kern="1200" dirty="0"/>
            <a:t>The intended outcome of the Face-to-Face encounter. </a:t>
          </a:r>
        </a:p>
      </dsp:txBody>
      <dsp:txXfrm>
        <a:off x="117941" y="2654841"/>
        <a:ext cx="2534750" cy="218015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6AF745-B15D-4489-B639-390606C0BEFC}">
      <dsp:nvSpPr>
        <dsp:cNvPr id="0" name=""/>
        <dsp:cNvSpPr/>
      </dsp:nvSpPr>
      <dsp:spPr>
        <a:xfrm>
          <a:off x="0" y="579"/>
          <a:ext cx="7924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E9248EBF-02B4-4B3D-992A-976BE387F884}">
      <dsp:nvSpPr>
        <dsp:cNvPr id="0" name=""/>
        <dsp:cNvSpPr/>
      </dsp:nvSpPr>
      <dsp:spPr>
        <a:xfrm>
          <a:off x="0" y="579"/>
          <a:ext cx="7924800" cy="9497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Light" panose="020F0302020204030204" pitchFamily="34" charset="0"/>
              <a:cs typeface="Calibri Light" panose="020F0302020204030204" pitchFamily="34" charset="0"/>
            </a:rPr>
            <a:t>An Individualized Care Plan (ICP) is developed by a participant of the Interdisciplinary Care Team (ICT), mainly the nurse case manager.</a:t>
          </a:r>
        </a:p>
      </dsp:txBody>
      <dsp:txXfrm>
        <a:off x="0" y="579"/>
        <a:ext cx="7924800" cy="949728"/>
      </dsp:txXfrm>
    </dsp:sp>
    <dsp:sp modelId="{005736F4-542B-42CD-A931-58ECBA299859}">
      <dsp:nvSpPr>
        <dsp:cNvPr id="0" name=""/>
        <dsp:cNvSpPr/>
      </dsp:nvSpPr>
      <dsp:spPr>
        <a:xfrm>
          <a:off x="0" y="950307"/>
          <a:ext cx="7924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B1CCE205-02A0-49AD-A6F6-8E0A3A0945F1}">
      <dsp:nvSpPr>
        <dsp:cNvPr id="0" name=""/>
        <dsp:cNvSpPr/>
      </dsp:nvSpPr>
      <dsp:spPr>
        <a:xfrm>
          <a:off x="0" y="950307"/>
          <a:ext cx="7924800" cy="9497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Light" panose="020F0302020204030204" pitchFamily="34" charset="0"/>
              <a:cs typeface="Calibri Light" panose="020F0302020204030204" pitchFamily="34" charset="0"/>
            </a:rPr>
            <a:t>The ICP can be developed in collaboration with the member and the member’s caregiver (with consent).</a:t>
          </a:r>
        </a:p>
      </dsp:txBody>
      <dsp:txXfrm>
        <a:off x="0" y="950307"/>
        <a:ext cx="7924800" cy="949728"/>
      </dsp:txXfrm>
    </dsp:sp>
    <dsp:sp modelId="{5A54CCEF-ECF3-44F3-9FEA-87B7B32AFA8E}">
      <dsp:nvSpPr>
        <dsp:cNvPr id="0" name=""/>
        <dsp:cNvSpPr/>
      </dsp:nvSpPr>
      <dsp:spPr>
        <a:xfrm>
          <a:off x="0" y="1900035"/>
          <a:ext cx="7924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2568F77F-CF59-44F6-A34F-CBAFAFDBAEDB}">
      <dsp:nvSpPr>
        <dsp:cNvPr id="0" name=""/>
        <dsp:cNvSpPr/>
      </dsp:nvSpPr>
      <dsp:spPr>
        <a:xfrm>
          <a:off x="0" y="1900035"/>
          <a:ext cx="7924800" cy="9497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Light" panose="020F0302020204030204" pitchFamily="34" charset="0"/>
              <a:cs typeface="Calibri Light" panose="020F0302020204030204" pitchFamily="34" charset="0"/>
            </a:rPr>
            <a:t>If the member is not reached, an ICP is created using HRA information, claims data, and/or their electronic medical records. </a:t>
          </a:r>
        </a:p>
      </dsp:txBody>
      <dsp:txXfrm>
        <a:off x="0" y="1900035"/>
        <a:ext cx="7924800" cy="949728"/>
      </dsp:txXfrm>
    </dsp:sp>
    <dsp:sp modelId="{BC04C72E-AAA8-49A9-840C-208789AD06C2}">
      <dsp:nvSpPr>
        <dsp:cNvPr id="0" name=""/>
        <dsp:cNvSpPr/>
      </dsp:nvSpPr>
      <dsp:spPr>
        <a:xfrm>
          <a:off x="0" y="2849764"/>
          <a:ext cx="7924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AF0970F8-FFDA-48F6-BAB4-5F4FD1B20150}">
      <dsp:nvSpPr>
        <dsp:cNvPr id="0" name=""/>
        <dsp:cNvSpPr/>
      </dsp:nvSpPr>
      <dsp:spPr>
        <a:xfrm>
          <a:off x="0" y="2849764"/>
          <a:ext cx="7924800" cy="9497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Light" panose="020F0302020204030204" pitchFamily="34" charset="0"/>
              <a:cs typeface="Calibri Light" panose="020F0302020204030204" pitchFamily="34" charset="0"/>
            </a:rPr>
            <a:t>The Plan’s Care Management Team works closely with the member to create, implement, and evaluate the ICP.</a:t>
          </a:r>
        </a:p>
      </dsp:txBody>
      <dsp:txXfrm>
        <a:off x="0" y="2849764"/>
        <a:ext cx="7924800" cy="949728"/>
      </dsp:txXfrm>
    </dsp:sp>
    <dsp:sp modelId="{949E9944-070D-45EF-B130-A2EE6CED1F2C}">
      <dsp:nvSpPr>
        <dsp:cNvPr id="0" name=""/>
        <dsp:cNvSpPr/>
      </dsp:nvSpPr>
      <dsp:spPr>
        <a:xfrm>
          <a:off x="0" y="3799492"/>
          <a:ext cx="7924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a:scene3d>
          <a:camera prst="orthographicFront"/>
          <a:lightRig rig="chilly" dir="t"/>
        </a:scene3d>
        <a:sp3d prstMaterial="translucentPowder">
          <a:bevelT w="127000" h="25400" prst="softRound"/>
        </a:sp3d>
      </dsp:spPr>
      <dsp:style>
        <a:lnRef idx="1">
          <a:scrgbClr r="0" g="0" b="0"/>
        </a:lnRef>
        <a:fillRef idx="1">
          <a:scrgbClr r="0" g="0" b="0"/>
        </a:fillRef>
        <a:effectRef idx="0">
          <a:scrgbClr r="0" g="0" b="0"/>
        </a:effectRef>
        <a:fontRef idx="minor">
          <a:schemeClr val="lt1"/>
        </a:fontRef>
      </dsp:style>
    </dsp:sp>
    <dsp:sp modelId="{F3BB584D-9E17-445D-B292-1B80463987C2}">
      <dsp:nvSpPr>
        <dsp:cNvPr id="0" name=""/>
        <dsp:cNvSpPr/>
      </dsp:nvSpPr>
      <dsp:spPr>
        <a:xfrm>
          <a:off x="0" y="3799492"/>
          <a:ext cx="7924800" cy="9497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Light" panose="020F0302020204030204" pitchFamily="34" charset="0"/>
              <a:cs typeface="Calibri Light" panose="020F0302020204030204" pitchFamily="34" charset="0"/>
            </a:rPr>
            <a:t>The ICP is a fluid document, ever-changing based on the member’s changing health care needs. The ICP is updated at least annually and/or if a significant change in status occurs. </a:t>
          </a:r>
        </a:p>
      </dsp:txBody>
      <dsp:txXfrm>
        <a:off x="0" y="3799492"/>
        <a:ext cx="7924800" cy="94972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9F70E8-851A-444E-89FF-F6526B4FA2AF}">
      <dsp:nvSpPr>
        <dsp:cNvPr id="0" name=""/>
        <dsp:cNvSpPr/>
      </dsp:nvSpPr>
      <dsp:spPr>
        <a:xfrm>
          <a:off x="0" y="13817"/>
          <a:ext cx="7924800" cy="1010880"/>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The ICP must include, but is not limited to: </a:t>
          </a:r>
        </a:p>
      </dsp:txBody>
      <dsp:txXfrm>
        <a:off x="49347" y="63164"/>
        <a:ext cx="7826106" cy="912186"/>
      </dsp:txXfrm>
    </dsp:sp>
    <dsp:sp modelId="{45FFDAB2-0686-49D8-931C-B0692A224CB5}">
      <dsp:nvSpPr>
        <dsp:cNvPr id="0" name=""/>
        <dsp:cNvSpPr/>
      </dsp:nvSpPr>
      <dsp:spPr>
        <a:xfrm>
          <a:off x="0" y="1024697"/>
          <a:ext cx="7924800" cy="1229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612"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dirty="0">
              <a:latin typeface="Calibri Light" panose="020F0302020204030204" pitchFamily="34" charset="0"/>
              <a:cs typeface="Calibri Light" panose="020F0302020204030204" pitchFamily="34" charset="0"/>
            </a:rPr>
            <a:t>The beneficiary’s self-management goals and objectives </a:t>
          </a:r>
        </a:p>
        <a:p>
          <a:pPr marL="171450" lvl="1" indent="-171450" algn="l" defTabSz="800100">
            <a:lnSpc>
              <a:spcPct val="90000"/>
            </a:lnSpc>
            <a:spcBef>
              <a:spcPct val="0"/>
            </a:spcBef>
            <a:spcAft>
              <a:spcPct val="20000"/>
            </a:spcAft>
            <a:buChar char="•"/>
          </a:pPr>
          <a:r>
            <a:rPr lang="en-US" sz="1800" kern="1200" dirty="0">
              <a:latin typeface="Calibri Light" panose="020F0302020204030204" pitchFamily="34" charset="0"/>
              <a:cs typeface="Calibri Light" panose="020F0302020204030204" pitchFamily="34" charset="0"/>
            </a:rPr>
            <a:t>The beneficiary’s personal health care preferences </a:t>
          </a:r>
        </a:p>
        <a:p>
          <a:pPr marL="171450" lvl="1" indent="-171450" algn="l" defTabSz="800100">
            <a:lnSpc>
              <a:spcPct val="90000"/>
            </a:lnSpc>
            <a:spcBef>
              <a:spcPct val="0"/>
            </a:spcBef>
            <a:spcAft>
              <a:spcPct val="20000"/>
            </a:spcAft>
            <a:buChar char="•"/>
          </a:pPr>
          <a:r>
            <a:rPr lang="en-US" sz="1800" kern="1200" dirty="0">
              <a:latin typeface="Calibri Light" panose="020F0302020204030204" pitchFamily="34" charset="0"/>
              <a:cs typeface="Calibri Light" panose="020F0302020204030204" pitchFamily="34" charset="0"/>
            </a:rPr>
            <a:t>A description of services specifically tailored to the beneficiary’s needs </a:t>
          </a:r>
        </a:p>
        <a:p>
          <a:pPr marL="171450" lvl="1" indent="-171450" algn="l" defTabSz="800100">
            <a:lnSpc>
              <a:spcPct val="90000"/>
            </a:lnSpc>
            <a:spcBef>
              <a:spcPct val="0"/>
            </a:spcBef>
            <a:spcAft>
              <a:spcPct val="20000"/>
            </a:spcAft>
            <a:buChar char="•"/>
          </a:pPr>
          <a:r>
            <a:rPr lang="en-US" sz="1800" kern="1200" dirty="0">
              <a:latin typeface="Calibri Light" panose="020F0302020204030204" pitchFamily="34" charset="0"/>
              <a:cs typeface="Calibri Light" panose="020F0302020204030204" pitchFamily="34" charset="0"/>
            </a:rPr>
            <a:t>Identification of measurable goals and action taken if goals are not met</a:t>
          </a:r>
        </a:p>
      </dsp:txBody>
      <dsp:txXfrm>
        <a:off x="0" y="1024697"/>
        <a:ext cx="7924800" cy="1229579"/>
      </dsp:txXfrm>
    </dsp:sp>
    <dsp:sp modelId="{CB5C4D3E-6661-45AA-8CB1-6901EDACA9DE}">
      <dsp:nvSpPr>
        <dsp:cNvPr id="0" name=""/>
        <dsp:cNvSpPr/>
      </dsp:nvSpPr>
      <dsp:spPr>
        <a:xfrm>
          <a:off x="0" y="2254277"/>
          <a:ext cx="7924800" cy="1010880"/>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The ICP is shared with members of the ICT using various methods such as, but not limited to: </a:t>
          </a:r>
        </a:p>
      </dsp:txBody>
      <dsp:txXfrm>
        <a:off x="49347" y="2303624"/>
        <a:ext cx="7826106" cy="912186"/>
      </dsp:txXfrm>
    </dsp:sp>
    <dsp:sp modelId="{BFE9876B-45C4-42EF-8EC9-A8AA5D7EDBBA}">
      <dsp:nvSpPr>
        <dsp:cNvPr id="0" name=""/>
        <dsp:cNvSpPr/>
      </dsp:nvSpPr>
      <dsp:spPr>
        <a:xfrm>
          <a:off x="0" y="3265157"/>
          <a:ext cx="7924800" cy="9221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612"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dirty="0">
              <a:latin typeface="Calibri Light" panose="020F0302020204030204" pitchFamily="34" charset="0"/>
              <a:cs typeface="Calibri Light" panose="020F0302020204030204" pitchFamily="34" charset="0"/>
            </a:rPr>
            <a:t>verbal communication during face-to-face or telephonic activities </a:t>
          </a:r>
        </a:p>
        <a:p>
          <a:pPr marL="171450" lvl="1" indent="-171450" algn="l" defTabSz="800100">
            <a:lnSpc>
              <a:spcPct val="90000"/>
            </a:lnSpc>
            <a:spcBef>
              <a:spcPct val="0"/>
            </a:spcBef>
            <a:spcAft>
              <a:spcPct val="20000"/>
            </a:spcAft>
            <a:buChar char="•"/>
          </a:pPr>
          <a:r>
            <a:rPr lang="en-US" sz="1800" kern="1200" dirty="0">
              <a:latin typeface="Calibri Light" panose="020F0302020204030204" pitchFamily="34" charset="0"/>
              <a:cs typeface="Calibri Light" panose="020F0302020204030204" pitchFamily="34" charset="0"/>
            </a:rPr>
            <a:t>written communication delivered in person, mail, email, facsimile </a:t>
          </a:r>
        </a:p>
        <a:p>
          <a:pPr marL="171450" lvl="1" indent="-171450" algn="l" defTabSz="800100">
            <a:lnSpc>
              <a:spcPct val="90000"/>
            </a:lnSpc>
            <a:spcBef>
              <a:spcPct val="0"/>
            </a:spcBef>
            <a:spcAft>
              <a:spcPct val="20000"/>
            </a:spcAft>
            <a:buChar char="•"/>
          </a:pPr>
          <a:r>
            <a:rPr lang="en-US" sz="1800" kern="1200" dirty="0">
              <a:latin typeface="Calibri Light" panose="020F0302020204030204" pitchFamily="34" charset="0"/>
              <a:cs typeface="Calibri Light" panose="020F0302020204030204" pitchFamily="34" charset="0"/>
            </a:rPr>
            <a:t>the member portal </a:t>
          </a:r>
        </a:p>
      </dsp:txBody>
      <dsp:txXfrm>
        <a:off x="0" y="3265157"/>
        <a:ext cx="7924800" cy="92218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EEB162-797B-45EA-AFC8-619DA6EC5D6B}">
      <dsp:nvSpPr>
        <dsp:cNvPr id="0" name=""/>
        <dsp:cNvSpPr/>
      </dsp:nvSpPr>
      <dsp:spPr>
        <a:xfrm>
          <a:off x="1911095" y="1161957"/>
          <a:ext cx="1207008" cy="120715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B05B938-0E48-49B6-B0E5-3B8321FA8B63}">
      <dsp:nvSpPr>
        <dsp:cNvPr id="0" name=""/>
        <dsp:cNvSpPr/>
      </dsp:nvSpPr>
      <dsp:spPr>
        <a:xfrm>
          <a:off x="1823084" y="219768"/>
          <a:ext cx="1383029" cy="74013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t>Medical Director</a:t>
          </a:r>
        </a:p>
      </dsp:txBody>
      <dsp:txXfrm>
        <a:off x="1823084" y="219768"/>
        <a:ext cx="1383029" cy="740132"/>
      </dsp:txXfrm>
    </dsp:sp>
    <dsp:sp modelId="{1AD0DEE5-EBAA-46E6-B6CF-A949BF934DE9}">
      <dsp:nvSpPr>
        <dsp:cNvPr id="0" name=""/>
        <dsp:cNvSpPr/>
      </dsp:nvSpPr>
      <dsp:spPr>
        <a:xfrm>
          <a:off x="2265151" y="1332187"/>
          <a:ext cx="1207008" cy="120715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691617B-BB07-4345-AC62-B43F61061BCF}">
      <dsp:nvSpPr>
        <dsp:cNvPr id="0" name=""/>
        <dsp:cNvSpPr/>
      </dsp:nvSpPr>
      <dsp:spPr>
        <a:xfrm>
          <a:off x="3621023" y="922894"/>
          <a:ext cx="1307591" cy="81414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t>Member</a:t>
          </a:r>
        </a:p>
      </dsp:txBody>
      <dsp:txXfrm>
        <a:off x="3621023" y="922894"/>
        <a:ext cx="1307591" cy="814145"/>
      </dsp:txXfrm>
    </dsp:sp>
    <dsp:sp modelId="{1C12AD99-0437-49CE-81E9-3CFB381DF652}">
      <dsp:nvSpPr>
        <dsp:cNvPr id="0" name=""/>
        <dsp:cNvSpPr/>
      </dsp:nvSpPr>
      <dsp:spPr>
        <a:xfrm>
          <a:off x="2352156" y="1715206"/>
          <a:ext cx="1207008" cy="120715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0842550-F905-4648-B5DE-1A0D1D9A9AE9}">
      <dsp:nvSpPr>
        <dsp:cNvPr id="0" name=""/>
        <dsp:cNvSpPr/>
      </dsp:nvSpPr>
      <dsp:spPr>
        <a:xfrm>
          <a:off x="3746754" y="1959080"/>
          <a:ext cx="1282446" cy="86965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t>Member’s Caregiver</a:t>
          </a:r>
        </a:p>
      </dsp:txBody>
      <dsp:txXfrm>
        <a:off x="3746754" y="1959080"/>
        <a:ext cx="1282446" cy="869655"/>
      </dsp:txXfrm>
    </dsp:sp>
    <dsp:sp modelId="{9FA0092C-787B-4248-A160-FA5F73A16853}">
      <dsp:nvSpPr>
        <dsp:cNvPr id="0" name=""/>
        <dsp:cNvSpPr/>
      </dsp:nvSpPr>
      <dsp:spPr>
        <a:xfrm>
          <a:off x="2107234" y="2022361"/>
          <a:ext cx="1207008" cy="120715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DE02309-CEA0-4F14-BCCF-2746D1DAF7E6}">
      <dsp:nvSpPr>
        <dsp:cNvPr id="0" name=""/>
        <dsp:cNvSpPr/>
      </dsp:nvSpPr>
      <dsp:spPr>
        <a:xfrm>
          <a:off x="3193541" y="3124788"/>
          <a:ext cx="1383029" cy="79564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t>Case Manager</a:t>
          </a:r>
        </a:p>
      </dsp:txBody>
      <dsp:txXfrm>
        <a:off x="3193541" y="3124788"/>
        <a:ext cx="1383029" cy="795642"/>
      </dsp:txXfrm>
    </dsp:sp>
    <dsp:sp modelId="{EDD7624D-1EA0-4CE4-81C6-9E976D27BCCA}">
      <dsp:nvSpPr>
        <dsp:cNvPr id="0" name=""/>
        <dsp:cNvSpPr/>
      </dsp:nvSpPr>
      <dsp:spPr>
        <a:xfrm>
          <a:off x="1714957" y="2022361"/>
          <a:ext cx="1207008" cy="120715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F145B46-EDA5-409A-90B2-663B61E3085A}">
      <dsp:nvSpPr>
        <dsp:cNvPr id="0" name=""/>
        <dsp:cNvSpPr/>
      </dsp:nvSpPr>
      <dsp:spPr>
        <a:xfrm>
          <a:off x="452627" y="3124788"/>
          <a:ext cx="1383029" cy="79564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t>Care Coordinator</a:t>
          </a:r>
        </a:p>
      </dsp:txBody>
      <dsp:txXfrm>
        <a:off x="452627" y="3124788"/>
        <a:ext cx="1383029" cy="795642"/>
      </dsp:txXfrm>
    </dsp:sp>
    <dsp:sp modelId="{D220447B-5A7F-4CF5-9956-F13239B94C4C}">
      <dsp:nvSpPr>
        <dsp:cNvPr id="0" name=""/>
        <dsp:cNvSpPr/>
      </dsp:nvSpPr>
      <dsp:spPr>
        <a:xfrm>
          <a:off x="1470035" y="1715206"/>
          <a:ext cx="1207008" cy="120715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7AA8061-52E7-4759-A157-ED5D47CEE602}">
      <dsp:nvSpPr>
        <dsp:cNvPr id="0" name=""/>
        <dsp:cNvSpPr/>
      </dsp:nvSpPr>
      <dsp:spPr>
        <a:xfrm>
          <a:off x="0" y="1959080"/>
          <a:ext cx="1282446" cy="86965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t>Social Worker</a:t>
          </a:r>
        </a:p>
      </dsp:txBody>
      <dsp:txXfrm>
        <a:off x="0" y="1959080"/>
        <a:ext cx="1282446" cy="869655"/>
      </dsp:txXfrm>
    </dsp:sp>
    <dsp:sp modelId="{DC640C10-6254-4E78-A2D1-0CEE1D1F7E98}">
      <dsp:nvSpPr>
        <dsp:cNvPr id="0" name=""/>
        <dsp:cNvSpPr/>
      </dsp:nvSpPr>
      <dsp:spPr>
        <a:xfrm>
          <a:off x="1557040" y="1332187"/>
          <a:ext cx="1207008" cy="120715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86BE5DFE-0A2B-4870-B0E8-34196F744655}">
      <dsp:nvSpPr>
        <dsp:cNvPr id="0" name=""/>
        <dsp:cNvSpPr/>
      </dsp:nvSpPr>
      <dsp:spPr>
        <a:xfrm>
          <a:off x="100583" y="922894"/>
          <a:ext cx="1307591" cy="81414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kern="1200" dirty="0"/>
            <a:t>Behavioral Health Specialist</a:t>
          </a:r>
        </a:p>
      </dsp:txBody>
      <dsp:txXfrm>
        <a:off x="100583" y="922894"/>
        <a:ext cx="1307591" cy="81414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A83789-3E00-4E00-8C19-333857051997}">
      <dsp:nvSpPr>
        <dsp:cNvPr id="0" name=""/>
        <dsp:cNvSpPr/>
      </dsp:nvSpPr>
      <dsp:spPr>
        <a:xfrm>
          <a:off x="0" y="184403"/>
          <a:ext cx="4572000" cy="4572000"/>
        </a:xfrm>
        <a:prstGeom prst="pie">
          <a:avLst>
            <a:gd name="adj1" fmla="val 5400000"/>
            <a:gd name="adj2" fmla="val 16200000"/>
          </a:avLst>
        </a:prstGeom>
        <a:solidFill>
          <a:schemeClr val="accent1">
            <a:hueOff val="0"/>
            <a:satOff val="0"/>
            <a:lumOff val="0"/>
            <a:alphaOff val="0"/>
          </a:schemeClr>
        </a:solidFill>
        <a:ln>
          <a:noFill/>
        </a:ln>
        <a:effectLst/>
        <a:scene3d>
          <a:camera prst="orthographicFront">
            <a:rot lat="0" lon="0" rev="0"/>
          </a:camera>
          <a:lightRig rig="brightRoom" dir="tl">
            <a:rot lat="0" lon="0" rev="1800000"/>
          </a:lightRig>
        </a:scene3d>
        <a:sp3d contourW="10160" prstMaterial="dkEdge">
          <a:bevelT w="38100" h="50800" prst="angle"/>
          <a:contourClr>
            <a:schemeClr val="accent1">
              <a:hueOff val="0"/>
              <a:satOff val="0"/>
              <a:lumOff val="0"/>
              <a:alphaOff val="0"/>
              <a:shade val="40000"/>
              <a:satMod val="150000"/>
            </a:schemeClr>
          </a:contourClr>
        </a:sp3d>
      </dsp:spPr>
      <dsp:style>
        <a:lnRef idx="0">
          <a:scrgbClr r="0" g="0" b="0"/>
        </a:lnRef>
        <a:fillRef idx="3">
          <a:scrgbClr r="0" g="0" b="0"/>
        </a:fillRef>
        <a:effectRef idx="3">
          <a:scrgbClr r="0" g="0" b="0"/>
        </a:effectRef>
        <a:fontRef idx="minor">
          <a:schemeClr val="lt1"/>
        </a:fontRef>
      </dsp:style>
    </dsp:sp>
    <dsp:sp modelId="{7852EED0-E1DA-405D-BB58-2241E160F65D}">
      <dsp:nvSpPr>
        <dsp:cNvPr id="0" name=""/>
        <dsp:cNvSpPr/>
      </dsp:nvSpPr>
      <dsp:spPr>
        <a:xfrm>
          <a:off x="2286000" y="184403"/>
          <a:ext cx="5334000" cy="4572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Every member has access to an Interdisciplinary Care Team (ICT). </a:t>
          </a:r>
        </a:p>
      </dsp:txBody>
      <dsp:txXfrm>
        <a:off x="2286000" y="184403"/>
        <a:ext cx="5334000" cy="971549"/>
      </dsp:txXfrm>
    </dsp:sp>
    <dsp:sp modelId="{50D6A230-7579-4BF5-B1C9-D788FB878B35}">
      <dsp:nvSpPr>
        <dsp:cNvPr id="0" name=""/>
        <dsp:cNvSpPr/>
      </dsp:nvSpPr>
      <dsp:spPr>
        <a:xfrm>
          <a:off x="600074" y="1155953"/>
          <a:ext cx="3371850" cy="3371850"/>
        </a:xfrm>
        <a:prstGeom prst="pie">
          <a:avLst>
            <a:gd name="adj1" fmla="val 5400000"/>
            <a:gd name="adj2" fmla="val 16200000"/>
          </a:avLst>
        </a:prstGeom>
        <a:solidFill>
          <a:schemeClr val="accent1">
            <a:hueOff val="0"/>
            <a:satOff val="0"/>
            <a:lumOff val="0"/>
            <a:alphaOff val="0"/>
          </a:schemeClr>
        </a:solidFill>
        <a:ln>
          <a:noFill/>
        </a:ln>
        <a:effectLst/>
        <a:scene3d>
          <a:camera prst="orthographicFront">
            <a:rot lat="0" lon="0" rev="0"/>
          </a:camera>
          <a:lightRig rig="brightRoom" dir="tl">
            <a:rot lat="0" lon="0" rev="1800000"/>
          </a:lightRig>
        </a:scene3d>
        <a:sp3d contourW="10160" prstMaterial="dkEdge">
          <a:bevelT w="38100" h="50800" prst="angle"/>
          <a:contourClr>
            <a:schemeClr val="accent1">
              <a:hueOff val="0"/>
              <a:satOff val="0"/>
              <a:lumOff val="0"/>
              <a:alphaOff val="0"/>
              <a:shade val="40000"/>
              <a:satMod val="150000"/>
            </a:schemeClr>
          </a:contourClr>
        </a:sp3d>
      </dsp:spPr>
      <dsp:style>
        <a:lnRef idx="0">
          <a:scrgbClr r="0" g="0" b="0"/>
        </a:lnRef>
        <a:fillRef idx="3">
          <a:scrgbClr r="0" g="0" b="0"/>
        </a:fillRef>
        <a:effectRef idx="3">
          <a:scrgbClr r="0" g="0" b="0"/>
        </a:effectRef>
        <a:fontRef idx="minor">
          <a:schemeClr val="lt1"/>
        </a:fontRef>
      </dsp:style>
    </dsp:sp>
    <dsp:sp modelId="{029B2301-F2C1-43F8-ABFE-D0C99D4AD1C7}">
      <dsp:nvSpPr>
        <dsp:cNvPr id="0" name=""/>
        <dsp:cNvSpPr/>
      </dsp:nvSpPr>
      <dsp:spPr>
        <a:xfrm>
          <a:off x="2286000" y="1155953"/>
          <a:ext cx="5334000" cy="33718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The exact composition of the ICT working with members varies and is dependent on each members’ unique circumstances, risk-level, and individual needs and preferences. </a:t>
          </a:r>
        </a:p>
      </dsp:txBody>
      <dsp:txXfrm>
        <a:off x="2286000" y="1155953"/>
        <a:ext cx="5334000" cy="971550"/>
      </dsp:txXfrm>
    </dsp:sp>
    <dsp:sp modelId="{8283064F-B9FE-48EA-B27B-4D57F80BA858}">
      <dsp:nvSpPr>
        <dsp:cNvPr id="0" name=""/>
        <dsp:cNvSpPr/>
      </dsp:nvSpPr>
      <dsp:spPr>
        <a:xfrm>
          <a:off x="1200150" y="2127503"/>
          <a:ext cx="2171700" cy="2171700"/>
        </a:xfrm>
        <a:prstGeom prst="pie">
          <a:avLst>
            <a:gd name="adj1" fmla="val 5400000"/>
            <a:gd name="adj2" fmla="val 16200000"/>
          </a:avLst>
        </a:prstGeom>
        <a:solidFill>
          <a:schemeClr val="accent1">
            <a:hueOff val="0"/>
            <a:satOff val="0"/>
            <a:lumOff val="0"/>
            <a:alphaOff val="0"/>
          </a:schemeClr>
        </a:solidFill>
        <a:ln>
          <a:noFill/>
        </a:ln>
        <a:effectLst/>
        <a:scene3d>
          <a:camera prst="orthographicFront">
            <a:rot lat="0" lon="0" rev="0"/>
          </a:camera>
          <a:lightRig rig="brightRoom" dir="tl">
            <a:rot lat="0" lon="0" rev="1800000"/>
          </a:lightRig>
        </a:scene3d>
        <a:sp3d contourW="10160" prstMaterial="dkEdge">
          <a:bevelT w="38100" h="50800" prst="angle"/>
          <a:contourClr>
            <a:schemeClr val="accent1">
              <a:hueOff val="0"/>
              <a:satOff val="0"/>
              <a:lumOff val="0"/>
              <a:alphaOff val="0"/>
              <a:shade val="40000"/>
              <a:satMod val="150000"/>
            </a:schemeClr>
          </a:contourClr>
        </a:sp3d>
      </dsp:spPr>
      <dsp:style>
        <a:lnRef idx="0">
          <a:scrgbClr r="0" g="0" b="0"/>
        </a:lnRef>
        <a:fillRef idx="3">
          <a:scrgbClr r="0" g="0" b="0"/>
        </a:fillRef>
        <a:effectRef idx="3">
          <a:scrgbClr r="0" g="0" b="0"/>
        </a:effectRef>
        <a:fontRef idx="minor">
          <a:schemeClr val="lt1"/>
        </a:fontRef>
      </dsp:style>
    </dsp:sp>
    <dsp:sp modelId="{135D608F-F1F3-4353-8451-B857B530D193}">
      <dsp:nvSpPr>
        <dsp:cNvPr id="0" name=""/>
        <dsp:cNvSpPr/>
      </dsp:nvSpPr>
      <dsp:spPr>
        <a:xfrm>
          <a:off x="2286000" y="2127503"/>
          <a:ext cx="5334000" cy="21717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The ICT is developed to ensure effective coordination of care, especially through the member’s care transitions, and to improve health outcomes. </a:t>
          </a:r>
        </a:p>
      </dsp:txBody>
      <dsp:txXfrm>
        <a:off x="2286000" y="2127503"/>
        <a:ext cx="5334000" cy="971549"/>
      </dsp:txXfrm>
    </dsp:sp>
    <dsp:sp modelId="{6B5242C5-AFF0-4A6C-A6B8-3A894D30E64A}">
      <dsp:nvSpPr>
        <dsp:cNvPr id="0" name=""/>
        <dsp:cNvSpPr/>
      </dsp:nvSpPr>
      <dsp:spPr>
        <a:xfrm>
          <a:off x="1800225" y="3099053"/>
          <a:ext cx="971550" cy="971550"/>
        </a:xfrm>
        <a:prstGeom prst="pie">
          <a:avLst>
            <a:gd name="adj1" fmla="val 5400000"/>
            <a:gd name="adj2" fmla="val 16200000"/>
          </a:avLst>
        </a:prstGeom>
        <a:solidFill>
          <a:schemeClr val="accent1">
            <a:hueOff val="0"/>
            <a:satOff val="0"/>
            <a:lumOff val="0"/>
            <a:alphaOff val="0"/>
          </a:schemeClr>
        </a:solidFill>
        <a:ln>
          <a:noFill/>
        </a:ln>
        <a:effectLst/>
        <a:scene3d>
          <a:camera prst="orthographicFront">
            <a:rot lat="0" lon="0" rev="0"/>
          </a:camera>
          <a:lightRig rig="brightRoom" dir="tl">
            <a:rot lat="0" lon="0" rev="1800000"/>
          </a:lightRig>
        </a:scene3d>
        <a:sp3d contourW="10160" prstMaterial="dkEdge">
          <a:bevelT w="38100" h="50800" prst="angle"/>
          <a:contourClr>
            <a:schemeClr val="accent1">
              <a:hueOff val="0"/>
              <a:satOff val="0"/>
              <a:lumOff val="0"/>
              <a:alphaOff val="0"/>
              <a:shade val="40000"/>
              <a:satMod val="150000"/>
            </a:schemeClr>
          </a:contourClr>
        </a:sp3d>
      </dsp:spPr>
      <dsp:style>
        <a:lnRef idx="0">
          <a:scrgbClr r="0" g="0" b="0"/>
        </a:lnRef>
        <a:fillRef idx="3">
          <a:scrgbClr r="0" g="0" b="0"/>
        </a:fillRef>
        <a:effectRef idx="3">
          <a:scrgbClr r="0" g="0" b="0"/>
        </a:effectRef>
        <a:fontRef idx="minor">
          <a:schemeClr val="lt1"/>
        </a:fontRef>
      </dsp:style>
    </dsp:sp>
    <dsp:sp modelId="{DB7F2CE2-D1C7-4832-9B20-72B28C305B0B}">
      <dsp:nvSpPr>
        <dsp:cNvPr id="0" name=""/>
        <dsp:cNvSpPr/>
      </dsp:nvSpPr>
      <dsp:spPr>
        <a:xfrm>
          <a:off x="2286000" y="3099053"/>
          <a:ext cx="5334000" cy="9715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The Care Manager and the ICT review progress towards goals during clinical visits with the member and during ICT team meetings.</a:t>
          </a:r>
        </a:p>
      </dsp:txBody>
      <dsp:txXfrm>
        <a:off x="2286000" y="3099053"/>
        <a:ext cx="5334000" cy="97154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A4A32F-DC98-4933-8FC8-C0D154246EC6}">
      <dsp:nvSpPr>
        <dsp:cNvPr id="0" name=""/>
        <dsp:cNvSpPr/>
      </dsp:nvSpPr>
      <dsp:spPr>
        <a:xfrm>
          <a:off x="0" y="45377"/>
          <a:ext cx="7676388" cy="35650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kern="1200" dirty="0"/>
            <a:t>Transition of Care:</a:t>
          </a:r>
        </a:p>
      </dsp:txBody>
      <dsp:txXfrm>
        <a:off x="17403" y="62780"/>
        <a:ext cx="7641582" cy="321701"/>
      </dsp:txXfrm>
    </dsp:sp>
    <dsp:sp modelId="{F610E71C-A805-4694-B2B6-A43443DCF525}">
      <dsp:nvSpPr>
        <dsp:cNvPr id="0" name=""/>
        <dsp:cNvSpPr/>
      </dsp:nvSpPr>
      <dsp:spPr>
        <a:xfrm>
          <a:off x="0" y="401885"/>
          <a:ext cx="7676388" cy="17325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725"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latin typeface="Calibri Light" panose="020F0302020204030204" pitchFamily="34" charset="0"/>
              <a:cs typeface="Calibri Light" panose="020F0302020204030204" pitchFamily="34" charset="0"/>
            </a:rPr>
            <a:t>Improves the care of its vulnerable population</a:t>
          </a:r>
        </a:p>
        <a:p>
          <a:pPr marL="228600" lvl="1" indent="-228600" algn="l" defTabSz="933450">
            <a:lnSpc>
              <a:spcPct val="90000"/>
            </a:lnSpc>
            <a:spcBef>
              <a:spcPct val="0"/>
            </a:spcBef>
            <a:spcAft>
              <a:spcPct val="20000"/>
            </a:spcAft>
            <a:buChar char="•"/>
          </a:pPr>
          <a:r>
            <a:rPr lang="en-US" sz="2100" kern="1200" dirty="0">
              <a:latin typeface="Calibri Light" panose="020F0302020204030204" pitchFamily="34" charset="0"/>
              <a:cs typeface="Calibri Light" panose="020F0302020204030204" pitchFamily="34" charset="0"/>
            </a:rPr>
            <a:t>Provide an integrated, proactive approach to safely transition the member between levels of care and across care settings </a:t>
          </a:r>
        </a:p>
        <a:p>
          <a:pPr marL="228600" lvl="1" indent="-228600" algn="l" defTabSz="933450">
            <a:lnSpc>
              <a:spcPct val="90000"/>
            </a:lnSpc>
            <a:spcBef>
              <a:spcPct val="0"/>
            </a:spcBef>
            <a:spcAft>
              <a:spcPct val="20000"/>
            </a:spcAft>
            <a:buChar char="•"/>
          </a:pPr>
          <a:r>
            <a:rPr lang="en-US" sz="2100" kern="1200" dirty="0">
              <a:latin typeface="Calibri Light" panose="020F0302020204030204" pitchFamily="34" charset="0"/>
              <a:cs typeface="Calibri Light" panose="020F0302020204030204" pitchFamily="34" charset="0"/>
            </a:rPr>
            <a:t>Uses evidence-based clinical practices and targeted strategies</a:t>
          </a:r>
        </a:p>
        <a:p>
          <a:pPr marL="228600" lvl="1" indent="-228600" algn="l" defTabSz="933450">
            <a:lnSpc>
              <a:spcPct val="90000"/>
            </a:lnSpc>
            <a:spcBef>
              <a:spcPct val="0"/>
            </a:spcBef>
            <a:spcAft>
              <a:spcPct val="20000"/>
            </a:spcAft>
            <a:buChar char="•"/>
          </a:pPr>
          <a:r>
            <a:rPr lang="en-US" sz="2100" kern="1200" dirty="0">
              <a:latin typeface="Calibri Light" panose="020F0302020204030204" pitchFamily="34" charset="0"/>
              <a:cs typeface="Calibri Light" panose="020F0302020204030204" pitchFamily="34" charset="0"/>
            </a:rPr>
            <a:t>Members are called within 7 days of discharge</a:t>
          </a:r>
        </a:p>
      </dsp:txBody>
      <dsp:txXfrm>
        <a:off x="0" y="401885"/>
        <a:ext cx="7676388" cy="173259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EDC069-CCBA-4860-A139-9D352ABC709F}">
      <dsp:nvSpPr>
        <dsp:cNvPr id="0" name=""/>
        <dsp:cNvSpPr/>
      </dsp:nvSpPr>
      <dsp:spPr>
        <a:xfrm>
          <a:off x="0" y="586235"/>
          <a:ext cx="7658862" cy="287922"/>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kern="1200" dirty="0"/>
            <a:t>During Outreach, the Care Manager: </a:t>
          </a:r>
        </a:p>
      </dsp:txBody>
      <dsp:txXfrm>
        <a:off x="14055" y="600290"/>
        <a:ext cx="7630752" cy="259812"/>
      </dsp:txXfrm>
    </dsp:sp>
    <dsp:sp modelId="{3BB9AD2A-6327-4786-8E71-A4E056841766}">
      <dsp:nvSpPr>
        <dsp:cNvPr id="0" name=""/>
        <dsp:cNvSpPr/>
      </dsp:nvSpPr>
      <dsp:spPr>
        <a:xfrm>
          <a:off x="34656" y="874158"/>
          <a:ext cx="7589549" cy="2379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169"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kern="1200" dirty="0">
              <a:latin typeface="Calibri Light" panose="020F0302020204030204" pitchFamily="34" charset="0"/>
              <a:cs typeface="Calibri Light" panose="020F0302020204030204" pitchFamily="34" charset="0"/>
            </a:rPr>
            <a:t>Helps the member understand discharge diagnosis and instructions </a:t>
          </a:r>
        </a:p>
        <a:p>
          <a:pPr marL="228600" lvl="1" indent="-228600" algn="l" defTabSz="889000">
            <a:lnSpc>
              <a:spcPct val="90000"/>
            </a:lnSpc>
            <a:spcBef>
              <a:spcPct val="0"/>
            </a:spcBef>
            <a:spcAft>
              <a:spcPct val="20000"/>
            </a:spcAft>
            <a:buChar char="•"/>
          </a:pPr>
          <a:r>
            <a:rPr lang="en-US" sz="2000" kern="1200" dirty="0">
              <a:latin typeface="Calibri Light" panose="020F0302020204030204" pitchFamily="34" charset="0"/>
              <a:cs typeface="Calibri Light" panose="020F0302020204030204" pitchFamily="34" charset="0"/>
            </a:rPr>
            <a:t>Facilitates follow-up appointments </a:t>
          </a:r>
        </a:p>
        <a:p>
          <a:pPr marL="228600" lvl="1" indent="-228600" algn="l" defTabSz="889000">
            <a:lnSpc>
              <a:spcPct val="90000"/>
            </a:lnSpc>
            <a:spcBef>
              <a:spcPct val="0"/>
            </a:spcBef>
            <a:spcAft>
              <a:spcPct val="20000"/>
            </a:spcAft>
            <a:buChar char="•"/>
          </a:pPr>
          <a:r>
            <a:rPr lang="en-US" sz="2000" kern="1200" dirty="0">
              <a:latin typeface="Calibri Light" panose="020F0302020204030204" pitchFamily="34" charset="0"/>
              <a:cs typeface="Calibri Light" panose="020F0302020204030204" pitchFamily="34" charset="0"/>
            </a:rPr>
            <a:t>Helps schedule transportation </a:t>
          </a:r>
        </a:p>
        <a:p>
          <a:pPr marL="228600" lvl="1" indent="-228600" algn="l" defTabSz="889000">
            <a:lnSpc>
              <a:spcPct val="90000"/>
            </a:lnSpc>
            <a:spcBef>
              <a:spcPct val="0"/>
            </a:spcBef>
            <a:spcAft>
              <a:spcPct val="20000"/>
            </a:spcAft>
            <a:buChar char="•"/>
          </a:pPr>
          <a:r>
            <a:rPr lang="en-US" sz="2000" kern="1200" dirty="0">
              <a:latin typeface="Calibri Light" panose="020F0302020204030204" pitchFamily="34" charset="0"/>
              <a:cs typeface="Calibri Light" panose="020F0302020204030204" pitchFamily="34" charset="0"/>
            </a:rPr>
            <a:t>Helps with home health care and required medical equipment that were arranged prior to discharge from a facility </a:t>
          </a:r>
        </a:p>
        <a:p>
          <a:pPr marL="228600" lvl="1" indent="-228600" algn="l" defTabSz="889000">
            <a:lnSpc>
              <a:spcPct val="90000"/>
            </a:lnSpc>
            <a:spcBef>
              <a:spcPct val="0"/>
            </a:spcBef>
            <a:spcAft>
              <a:spcPct val="20000"/>
            </a:spcAft>
            <a:buChar char="•"/>
          </a:pPr>
          <a:r>
            <a:rPr lang="en-US" sz="2000" kern="1200" dirty="0">
              <a:latin typeface="Calibri Light" panose="020F0302020204030204" pitchFamily="34" charset="0"/>
              <a:cs typeface="Calibri Light" panose="020F0302020204030204" pitchFamily="34" charset="0"/>
            </a:rPr>
            <a:t>Resolves barriers to obtaining medications </a:t>
          </a:r>
        </a:p>
        <a:p>
          <a:pPr marL="228600" lvl="1" indent="-228600" algn="l" defTabSz="889000">
            <a:lnSpc>
              <a:spcPct val="90000"/>
            </a:lnSpc>
            <a:spcBef>
              <a:spcPct val="0"/>
            </a:spcBef>
            <a:spcAft>
              <a:spcPct val="20000"/>
            </a:spcAft>
            <a:buChar char="•"/>
          </a:pPr>
          <a:r>
            <a:rPr lang="en-US" sz="2000" kern="1200" dirty="0">
              <a:latin typeface="Calibri Light" panose="020F0302020204030204" pitchFamily="34" charset="0"/>
              <a:cs typeface="Calibri Light" panose="020F0302020204030204" pitchFamily="34" charset="0"/>
            </a:rPr>
            <a:t>Educates the member on new or continuing medical conditions </a:t>
          </a:r>
        </a:p>
      </dsp:txBody>
      <dsp:txXfrm>
        <a:off x="34656" y="874158"/>
        <a:ext cx="7589549" cy="237976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5DA7F7-4B44-425F-A84C-B73F15BB6701}">
      <dsp:nvSpPr>
        <dsp:cNvPr id="0" name=""/>
        <dsp:cNvSpPr/>
      </dsp:nvSpPr>
      <dsp:spPr>
        <a:xfrm>
          <a:off x="0" y="3697"/>
          <a:ext cx="7620000" cy="4172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Expertise</a:t>
          </a:r>
          <a:endParaRPr lang="en-US" sz="1700" kern="1200" dirty="0"/>
        </a:p>
      </dsp:txBody>
      <dsp:txXfrm>
        <a:off x="20370" y="24067"/>
        <a:ext cx="7579260" cy="376532"/>
      </dsp:txXfrm>
    </dsp:sp>
    <dsp:sp modelId="{EDC5C903-141D-467E-9D62-C40678370857}">
      <dsp:nvSpPr>
        <dsp:cNvPr id="0" name=""/>
        <dsp:cNvSpPr/>
      </dsp:nvSpPr>
      <dsp:spPr>
        <a:xfrm>
          <a:off x="0" y="420970"/>
          <a:ext cx="7620000" cy="419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935"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The UHP provider network is comprised of providers with expertise in specialized care corresponding to our target population. </a:t>
          </a:r>
        </a:p>
      </dsp:txBody>
      <dsp:txXfrm>
        <a:off x="0" y="420970"/>
        <a:ext cx="7620000" cy="419007"/>
      </dsp:txXfrm>
    </dsp:sp>
    <dsp:sp modelId="{FF269A6D-5143-4B7F-B136-31A5F378C32F}">
      <dsp:nvSpPr>
        <dsp:cNvPr id="0" name=""/>
        <dsp:cNvSpPr/>
      </dsp:nvSpPr>
      <dsp:spPr>
        <a:xfrm>
          <a:off x="0" y="839978"/>
          <a:ext cx="7620000" cy="4172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Onboarding</a:t>
          </a:r>
          <a:endParaRPr lang="en-US" sz="1600" kern="1200" dirty="0"/>
        </a:p>
      </dsp:txBody>
      <dsp:txXfrm>
        <a:off x="20370" y="860348"/>
        <a:ext cx="7579260" cy="376532"/>
      </dsp:txXfrm>
    </dsp:sp>
    <dsp:sp modelId="{A534C7E1-F110-4930-A425-0FA5951A9B9F}">
      <dsp:nvSpPr>
        <dsp:cNvPr id="0" name=""/>
        <dsp:cNvSpPr/>
      </dsp:nvSpPr>
      <dsp:spPr>
        <a:xfrm>
          <a:off x="0" y="1257251"/>
          <a:ext cx="7620000" cy="12570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935"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UHP oversees its provider network and facilities and ensures that they are onboarded through a valid credentialing process.</a:t>
          </a:r>
        </a:p>
        <a:p>
          <a:pPr marL="114300" lvl="1"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During the new and annual provider orientations, in which providers are given the Model of Care training, providers complete the attestation of training. </a:t>
          </a:r>
        </a:p>
        <a:p>
          <a:pPr marL="114300" lvl="1"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Similarly non-network providers are also provided the MOC training and asked to review the information.</a:t>
          </a:r>
        </a:p>
      </dsp:txBody>
      <dsp:txXfrm>
        <a:off x="0" y="1257251"/>
        <a:ext cx="7620000" cy="1257023"/>
      </dsp:txXfrm>
    </dsp:sp>
    <dsp:sp modelId="{1BEEC2F4-B6C4-47B2-A938-23B372DE875B}">
      <dsp:nvSpPr>
        <dsp:cNvPr id="0" name=""/>
        <dsp:cNvSpPr/>
      </dsp:nvSpPr>
      <dsp:spPr>
        <a:xfrm>
          <a:off x="0" y="2514275"/>
          <a:ext cx="7620000" cy="4172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Training Requirements</a:t>
          </a:r>
        </a:p>
      </dsp:txBody>
      <dsp:txXfrm>
        <a:off x="20370" y="2534645"/>
        <a:ext cx="7579260" cy="376532"/>
      </dsp:txXfrm>
    </dsp:sp>
    <dsp:sp modelId="{29C50DBC-B314-44AF-97C3-35741258C69E}">
      <dsp:nvSpPr>
        <dsp:cNvPr id="0" name=""/>
        <dsp:cNvSpPr/>
      </dsp:nvSpPr>
      <dsp:spPr>
        <a:xfrm>
          <a:off x="0" y="2931548"/>
          <a:ext cx="7620000" cy="838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935"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Regulations at (42 CFR§422.101(f)(2)(ii)) require that SNPs conduct MOC training for their network of providers. </a:t>
          </a:r>
        </a:p>
        <a:p>
          <a:pPr marL="114300" lvl="1"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UHP complies with the network training requirements: Requiring initial and annual trainings for network providers</a:t>
          </a:r>
        </a:p>
      </dsp:txBody>
      <dsp:txXfrm>
        <a:off x="0" y="2931548"/>
        <a:ext cx="7620000" cy="838015"/>
      </dsp:txXfrm>
    </dsp:sp>
    <dsp:sp modelId="{E021F64A-2742-4E5F-8E74-5BC2606A76AC}">
      <dsp:nvSpPr>
        <dsp:cNvPr id="0" name=""/>
        <dsp:cNvSpPr/>
      </dsp:nvSpPr>
      <dsp:spPr>
        <a:xfrm>
          <a:off x="0" y="3769564"/>
          <a:ext cx="7620000" cy="4172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Tracking MOC Training</a:t>
          </a:r>
        </a:p>
      </dsp:txBody>
      <dsp:txXfrm>
        <a:off x="20370" y="3789934"/>
        <a:ext cx="7579260" cy="376532"/>
      </dsp:txXfrm>
    </dsp:sp>
    <dsp:sp modelId="{254EDB58-250C-4F80-8CE2-E35212C074CF}">
      <dsp:nvSpPr>
        <dsp:cNvPr id="0" name=""/>
        <dsp:cNvSpPr/>
      </dsp:nvSpPr>
      <dsp:spPr>
        <a:xfrm>
          <a:off x="0" y="4186837"/>
          <a:ext cx="7620000" cy="1316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935"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Documenting evidence that the organization makes available and offers MOC trainings for network providers</a:t>
          </a:r>
        </a:p>
        <a:p>
          <a:pPr marL="114300" lvl="1"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Monitoring challenges associated with completion of MOC trainings for improvement opportunities </a:t>
          </a:r>
        </a:p>
        <a:p>
          <a:pPr marL="114300" lvl="1"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UHP has implemented action plans when the required MOC training is deficient or has not been completed </a:t>
          </a:r>
        </a:p>
        <a:p>
          <a:pPr marL="114300" lvl="1" indent="-114300" algn="l" defTabSz="622300">
            <a:lnSpc>
              <a:spcPct val="90000"/>
            </a:lnSpc>
            <a:spcBef>
              <a:spcPct val="0"/>
            </a:spcBef>
            <a:spcAft>
              <a:spcPct val="20000"/>
            </a:spcAft>
            <a:buChar char="•"/>
          </a:pPr>
          <a:r>
            <a:rPr lang="en-US" sz="1400" kern="1200" dirty="0">
              <a:latin typeface="Calibri Light" panose="020F0302020204030204" pitchFamily="34" charset="0"/>
              <a:cs typeface="Calibri Light" panose="020F0302020204030204" pitchFamily="34" charset="0"/>
            </a:rPr>
            <a:t>UHP does not track the completion of non-network provider attestations. </a:t>
          </a:r>
        </a:p>
      </dsp:txBody>
      <dsp:txXfrm>
        <a:off x="0" y="4186837"/>
        <a:ext cx="7620000" cy="13168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754413-C44C-4C5C-A1DD-34F526625A22}">
      <dsp:nvSpPr>
        <dsp:cNvPr id="0" name=""/>
        <dsp:cNvSpPr/>
      </dsp:nvSpPr>
      <dsp:spPr>
        <a:xfrm>
          <a:off x="0" y="3008"/>
          <a:ext cx="5924818" cy="4628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Diabetes Mellitus </a:t>
          </a:r>
          <a:r>
            <a:rPr lang="en-US" sz="1400" kern="1200" dirty="0"/>
            <a:t>(021,029,033,050,051,052)</a:t>
          </a:r>
        </a:p>
      </dsp:txBody>
      <dsp:txXfrm>
        <a:off x="22595" y="25603"/>
        <a:ext cx="5879628" cy="417661"/>
      </dsp:txXfrm>
    </dsp:sp>
    <dsp:sp modelId="{F4A7F31B-C14C-446B-95D1-B8ED18095D91}">
      <dsp:nvSpPr>
        <dsp:cNvPr id="0" name=""/>
        <dsp:cNvSpPr/>
      </dsp:nvSpPr>
      <dsp:spPr>
        <a:xfrm>
          <a:off x="0" y="479754"/>
          <a:ext cx="5924818" cy="4628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Cardiovascular Disease </a:t>
          </a:r>
          <a:r>
            <a:rPr lang="en-US" sz="1400" kern="1200" dirty="0"/>
            <a:t>(021, 029, 033, 050, 051, 052)</a:t>
          </a:r>
        </a:p>
      </dsp:txBody>
      <dsp:txXfrm>
        <a:off x="22595" y="502349"/>
        <a:ext cx="5879628" cy="417661"/>
      </dsp:txXfrm>
    </dsp:sp>
    <dsp:sp modelId="{859B710E-89CF-4957-8449-842B92815085}">
      <dsp:nvSpPr>
        <dsp:cNvPr id="0" name=""/>
        <dsp:cNvSpPr/>
      </dsp:nvSpPr>
      <dsp:spPr>
        <a:xfrm>
          <a:off x="0" y="942606"/>
          <a:ext cx="5924818" cy="9187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113"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Cardiac Arrythmia</a:t>
          </a:r>
        </a:p>
        <a:p>
          <a:pPr marL="114300" lvl="1" indent="-114300" algn="l" defTabSz="622300">
            <a:lnSpc>
              <a:spcPct val="90000"/>
            </a:lnSpc>
            <a:spcBef>
              <a:spcPct val="0"/>
            </a:spcBef>
            <a:spcAft>
              <a:spcPct val="20000"/>
            </a:spcAft>
            <a:buChar char="•"/>
          </a:pPr>
          <a:r>
            <a:rPr lang="en-US" sz="1400" kern="1200" dirty="0"/>
            <a:t>Coronary Artery Disease</a:t>
          </a:r>
        </a:p>
        <a:p>
          <a:pPr marL="114300" lvl="1" indent="-114300" algn="l" defTabSz="622300">
            <a:lnSpc>
              <a:spcPct val="90000"/>
            </a:lnSpc>
            <a:spcBef>
              <a:spcPct val="0"/>
            </a:spcBef>
            <a:spcAft>
              <a:spcPct val="20000"/>
            </a:spcAft>
            <a:buChar char="•"/>
          </a:pPr>
          <a:r>
            <a:rPr lang="en-US" sz="1400" kern="1200" dirty="0"/>
            <a:t>Peripheral Vascular Disease</a:t>
          </a:r>
        </a:p>
        <a:p>
          <a:pPr marL="114300" lvl="1" indent="-114300" algn="l" defTabSz="622300">
            <a:lnSpc>
              <a:spcPct val="90000"/>
            </a:lnSpc>
            <a:spcBef>
              <a:spcPct val="0"/>
            </a:spcBef>
            <a:spcAft>
              <a:spcPct val="20000"/>
            </a:spcAft>
            <a:buChar char="•"/>
          </a:pPr>
          <a:r>
            <a:rPr lang="en-US" sz="1400" kern="1200" dirty="0"/>
            <a:t>Chronic Venous Thromboembolic Disorder</a:t>
          </a:r>
        </a:p>
      </dsp:txBody>
      <dsp:txXfrm>
        <a:off x="0" y="942606"/>
        <a:ext cx="5924818" cy="918756"/>
      </dsp:txXfrm>
    </dsp:sp>
    <dsp:sp modelId="{A41E3798-AD26-40FD-B1E3-C44D27814D80}">
      <dsp:nvSpPr>
        <dsp:cNvPr id="0" name=""/>
        <dsp:cNvSpPr/>
      </dsp:nvSpPr>
      <dsp:spPr>
        <a:xfrm>
          <a:off x="0" y="1861362"/>
          <a:ext cx="5924818" cy="4628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Congestive Heart Failure </a:t>
          </a:r>
          <a:r>
            <a:rPr lang="en-US" sz="1400" kern="1200" dirty="0"/>
            <a:t>(022, 029, 033, 050, 051, 052)</a:t>
          </a:r>
        </a:p>
      </dsp:txBody>
      <dsp:txXfrm>
        <a:off x="22595" y="1883957"/>
        <a:ext cx="5879628" cy="417661"/>
      </dsp:txXfrm>
    </dsp:sp>
    <dsp:sp modelId="{0CAC0947-26EB-4148-A209-B0DA913489CC}">
      <dsp:nvSpPr>
        <dsp:cNvPr id="0" name=""/>
        <dsp:cNvSpPr/>
      </dsp:nvSpPr>
      <dsp:spPr>
        <a:xfrm>
          <a:off x="0" y="2338108"/>
          <a:ext cx="5924818" cy="4628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Chronic Lung Disorder </a:t>
          </a:r>
          <a:r>
            <a:rPr lang="en-US" sz="1400" kern="1200" dirty="0"/>
            <a:t>(023, 025)</a:t>
          </a:r>
        </a:p>
      </dsp:txBody>
      <dsp:txXfrm>
        <a:off x="22595" y="2360703"/>
        <a:ext cx="5879628" cy="417661"/>
      </dsp:txXfrm>
    </dsp:sp>
    <dsp:sp modelId="{9B4596EF-F85C-4051-B13B-FF907D768A1F}">
      <dsp:nvSpPr>
        <dsp:cNvPr id="0" name=""/>
        <dsp:cNvSpPr/>
      </dsp:nvSpPr>
      <dsp:spPr>
        <a:xfrm>
          <a:off x="0" y="2800959"/>
          <a:ext cx="5924818" cy="11584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113"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Asthma</a:t>
          </a:r>
        </a:p>
        <a:p>
          <a:pPr marL="114300" lvl="1" indent="-114300" algn="l" defTabSz="622300">
            <a:lnSpc>
              <a:spcPct val="90000"/>
            </a:lnSpc>
            <a:spcBef>
              <a:spcPct val="0"/>
            </a:spcBef>
            <a:spcAft>
              <a:spcPct val="20000"/>
            </a:spcAft>
            <a:buChar char="•"/>
          </a:pPr>
          <a:r>
            <a:rPr lang="en-US" sz="1400" kern="1200" dirty="0"/>
            <a:t>Chronic Bronchitis</a:t>
          </a:r>
        </a:p>
        <a:p>
          <a:pPr marL="114300" lvl="1" indent="-114300" algn="l" defTabSz="622300">
            <a:lnSpc>
              <a:spcPct val="90000"/>
            </a:lnSpc>
            <a:spcBef>
              <a:spcPct val="0"/>
            </a:spcBef>
            <a:spcAft>
              <a:spcPct val="20000"/>
            </a:spcAft>
            <a:buChar char="•"/>
          </a:pPr>
          <a:r>
            <a:rPr lang="en-US" sz="1400" kern="1200" dirty="0"/>
            <a:t>Emphysema</a:t>
          </a:r>
        </a:p>
        <a:p>
          <a:pPr marL="114300" lvl="1" indent="-114300" algn="l" defTabSz="622300">
            <a:lnSpc>
              <a:spcPct val="90000"/>
            </a:lnSpc>
            <a:spcBef>
              <a:spcPct val="0"/>
            </a:spcBef>
            <a:spcAft>
              <a:spcPct val="20000"/>
            </a:spcAft>
            <a:buChar char="•"/>
          </a:pPr>
          <a:r>
            <a:rPr lang="en-US" sz="1400" kern="1200" dirty="0"/>
            <a:t>Pulmonary Fibrosis</a:t>
          </a:r>
        </a:p>
        <a:p>
          <a:pPr marL="114300" lvl="1" indent="-114300" algn="l" defTabSz="622300">
            <a:lnSpc>
              <a:spcPct val="90000"/>
            </a:lnSpc>
            <a:spcBef>
              <a:spcPct val="0"/>
            </a:spcBef>
            <a:spcAft>
              <a:spcPct val="20000"/>
            </a:spcAft>
            <a:buChar char="•"/>
          </a:pPr>
          <a:r>
            <a:rPr lang="en-US" sz="1400" kern="1200" dirty="0"/>
            <a:t>Pulmonary Hypertension</a:t>
          </a:r>
        </a:p>
      </dsp:txBody>
      <dsp:txXfrm>
        <a:off x="0" y="2800959"/>
        <a:ext cx="5924818" cy="1158431"/>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24D005-9EB7-42D8-908D-27065B420AD9}">
      <dsp:nvSpPr>
        <dsp:cNvPr id="0" name=""/>
        <dsp:cNvSpPr/>
      </dsp:nvSpPr>
      <dsp:spPr>
        <a:xfrm>
          <a:off x="0" y="0"/>
          <a:ext cx="75819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399B4719-1A16-4DFB-9297-1C3BE6A6C0F8}">
      <dsp:nvSpPr>
        <dsp:cNvPr id="0" name=""/>
        <dsp:cNvSpPr/>
      </dsp:nvSpPr>
      <dsp:spPr>
        <a:xfrm>
          <a:off x="0" y="0"/>
          <a:ext cx="6117844" cy="1981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Light" panose="020F0302020204030204" pitchFamily="34" charset="0"/>
              <a:cs typeface="Calibri Light" panose="020F0302020204030204" pitchFamily="34" charset="0"/>
            </a:rPr>
            <a:t>Code of Federal Regulations (42 CFR §422.152(g)) require that all SNPs conduct a Quality Improvement Program (QIP) that measures the effectiveness of its MOC. </a:t>
          </a:r>
        </a:p>
      </dsp:txBody>
      <dsp:txXfrm>
        <a:off x="0" y="0"/>
        <a:ext cx="6117844" cy="1981199"/>
      </dsp:txXfrm>
    </dsp:sp>
    <dsp:sp modelId="{B063603B-8245-4750-8AC9-CB3DA013BEC0}">
      <dsp:nvSpPr>
        <dsp:cNvPr id="0" name=""/>
        <dsp:cNvSpPr/>
      </dsp:nvSpPr>
      <dsp:spPr>
        <a:xfrm>
          <a:off x="0" y="1981199"/>
          <a:ext cx="75819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E53F169C-4175-4F1A-B74E-EBEC5C2C08EF}">
      <dsp:nvSpPr>
        <dsp:cNvPr id="0" name=""/>
        <dsp:cNvSpPr/>
      </dsp:nvSpPr>
      <dsp:spPr>
        <a:xfrm>
          <a:off x="0" y="1981199"/>
          <a:ext cx="6117844" cy="1981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Light" panose="020F0302020204030204" pitchFamily="34" charset="0"/>
              <a:cs typeface="Calibri Light" panose="020F0302020204030204" pitchFamily="34" charset="0"/>
            </a:rPr>
            <a:t>The purpose of the Plan’s Quality Improvement Program (QI Program) is to continually take a proactive approach to improve the way the Plan provides care and engages with its members,  partners, and other stakeholders so that it may fully realize its vision, mission and commitment to  member care.</a:t>
          </a:r>
        </a:p>
      </dsp:txBody>
      <dsp:txXfrm>
        <a:off x="0" y="1981199"/>
        <a:ext cx="6117844" cy="1981199"/>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9504E7-7425-4EC9-965C-98CE90289F3D}">
      <dsp:nvSpPr>
        <dsp:cNvPr id="0" name=""/>
        <dsp:cNvSpPr/>
      </dsp:nvSpPr>
      <dsp:spPr>
        <a:xfrm>
          <a:off x="1051974" y="0"/>
          <a:ext cx="5361039" cy="5361039"/>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1820D1-D3A8-4BB2-85C8-517DB757743F}">
      <dsp:nvSpPr>
        <dsp:cNvPr id="0" name=""/>
        <dsp:cNvSpPr/>
      </dsp:nvSpPr>
      <dsp:spPr>
        <a:xfrm>
          <a:off x="1561273" y="509298"/>
          <a:ext cx="2090805" cy="20908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Calibri Light" panose="020F0302020204030204" pitchFamily="34" charset="0"/>
              <a:cs typeface="Calibri Light" panose="020F0302020204030204" pitchFamily="34" charset="0"/>
            </a:rPr>
            <a:t>Collecting SNP specific HEDIS® measures. </a:t>
          </a:r>
        </a:p>
      </dsp:txBody>
      <dsp:txXfrm>
        <a:off x="1663338" y="611363"/>
        <a:ext cx="1886675" cy="1886675"/>
      </dsp:txXfrm>
    </dsp:sp>
    <dsp:sp modelId="{8541DF93-8756-4CD1-B04B-006A7514FB4F}">
      <dsp:nvSpPr>
        <dsp:cNvPr id="0" name=""/>
        <dsp:cNvSpPr/>
      </dsp:nvSpPr>
      <dsp:spPr>
        <a:xfrm>
          <a:off x="3812909" y="509298"/>
          <a:ext cx="2090805" cy="20908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Calibri Light" panose="020F0302020204030204" pitchFamily="34" charset="0"/>
              <a:cs typeface="Calibri Light" panose="020F0302020204030204" pitchFamily="34" charset="0"/>
            </a:rPr>
            <a:t>Meeting SNP Structure and Process standards. </a:t>
          </a:r>
        </a:p>
      </dsp:txBody>
      <dsp:txXfrm>
        <a:off x="3914974" y="611363"/>
        <a:ext cx="1886675" cy="1886675"/>
      </dsp:txXfrm>
    </dsp:sp>
    <dsp:sp modelId="{00637E4C-7091-4F86-8DBA-63879ABF04A8}">
      <dsp:nvSpPr>
        <dsp:cNvPr id="0" name=""/>
        <dsp:cNvSpPr/>
      </dsp:nvSpPr>
      <dsp:spPr>
        <a:xfrm>
          <a:off x="1561273" y="2760935"/>
          <a:ext cx="2090805" cy="20908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Calibri Light" panose="020F0302020204030204" pitchFamily="34" charset="0"/>
              <a:cs typeface="Calibri Light" panose="020F0302020204030204" pitchFamily="34" charset="0"/>
            </a:rPr>
            <a:t>Conducting QIP reviews that focus on improving clinical services.</a:t>
          </a:r>
        </a:p>
      </dsp:txBody>
      <dsp:txXfrm>
        <a:off x="1663338" y="2863000"/>
        <a:ext cx="1886675" cy="1886675"/>
      </dsp:txXfrm>
    </dsp:sp>
    <dsp:sp modelId="{CAFF09C7-3CB6-4EE6-8309-58F89FB6731E}">
      <dsp:nvSpPr>
        <dsp:cNvPr id="0" name=""/>
        <dsp:cNvSpPr/>
      </dsp:nvSpPr>
      <dsp:spPr>
        <a:xfrm>
          <a:off x="3812909" y="2760935"/>
          <a:ext cx="2090805" cy="20908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Calibri Light" panose="020F0302020204030204" pitchFamily="34" charset="0"/>
              <a:cs typeface="Calibri Light" panose="020F0302020204030204" pitchFamily="34" charset="0"/>
            </a:rPr>
            <a:t>Providing a Chronic Care Improvement Program (CCIP) for chronic disease that identifies eligible members, intervenes to improve disease management, and evaluates program effectiveness.</a:t>
          </a:r>
        </a:p>
      </dsp:txBody>
      <dsp:txXfrm>
        <a:off x="3914974" y="2863000"/>
        <a:ext cx="1886675" cy="1886675"/>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9504E7-7425-4EC9-965C-98CE90289F3D}">
      <dsp:nvSpPr>
        <dsp:cNvPr id="0" name=""/>
        <dsp:cNvSpPr/>
      </dsp:nvSpPr>
      <dsp:spPr>
        <a:xfrm>
          <a:off x="1051974" y="0"/>
          <a:ext cx="5361039" cy="5361039"/>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1820D1-D3A8-4BB2-85C8-517DB757743F}">
      <dsp:nvSpPr>
        <dsp:cNvPr id="0" name=""/>
        <dsp:cNvSpPr/>
      </dsp:nvSpPr>
      <dsp:spPr>
        <a:xfrm>
          <a:off x="1561273" y="509298"/>
          <a:ext cx="2090805" cy="20908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Calibri Light" panose="020F0302020204030204" pitchFamily="34" charset="0"/>
              <a:cs typeface="Calibri Light" panose="020F0302020204030204" pitchFamily="34" charset="0"/>
            </a:rPr>
            <a:t>Collecting data to evaluate if SNP and MOC goals are met. </a:t>
          </a:r>
        </a:p>
      </dsp:txBody>
      <dsp:txXfrm>
        <a:off x="1663338" y="611363"/>
        <a:ext cx="1886675" cy="1886675"/>
      </dsp:txXfrm>
    </dsp:sp>
    <dsp:sp modelId="{8541DF93-8756-4CD1-B04B-006A7514FB4F}">
      <dsp:nvSpPr>
        <dsp:cNvPr id="0" name=""/>
        <dsp:cNvSpPr/>
      </dsp:nvSpPr>
      <dsp:spPr>
        <a:xfrm>
          <a:off x="3812909" y="509298"/>
          <a:ext cx="2090805" cy="20908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Calibri Light" panose="020F0302020204030204" pitchFamily="34" charset="0"/>
              <a:cs typeface="Calibri Light" panose="020F0302020204030204" pitchFamily="34" charset="0"/>
            </a:rPr>
            <a:t>Utilizing root cause analysis when goals are not met. </a:t>
          </a:r>
        </a:p>
      </dsp:txBody>
      <dsp:txXfrm>
        <a:off x="3914974" y="611363"/>
        <a:ext cx="1886675" cy="1886675"/>
      </dsp:txXfrm>
    </dsp:sp>
    <dsp:sp modelId="{00637E4C-7091-4F86-8DBA-63879ABF04A8}">
      <dsp:nvSpPr>
        <dsp:cNvPr id="0" name=""/>
        <dsp:cNvSpPr/>
      </dsp:nvSpPr>
      <dsp:spPr>
        <a:xfrm>
          <a:off x="1561273" y="2760935"/>
          <a:ext cx="2090805" cy="20908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Calibri Light" panose="020F0302020204030204" pitchFamily="34" charset="0"/>
              <a:cs typeface="Calibri Light" panose="020F0302020204030204" pitchFamily="34" charset="0"/>
            </a:rPr>
            <a:t> Evaluating Program effectiveness annually to identify results from performance indicators including lessons learned for the support of ongoing Program improvements.</a:t>
          </a:r>
        </a:p>
      </dsp:txBody>
      <dsp:txXfrm>
        <a:off x="1663338" y="2863000"/>
        <a:ext cx="1886675" cy="1886675"/>
      </dsp:txXfrm>
    </dsp:sp>
    <dsp:sp modelId="{CAFF09C7-3CB6-4EE6-8309-58F89FB6731E}">
      <dsp:nvSpPr>
        <dsp:cNvPr id="0" name=""/>
        <dsp:cNvSpPr/>
      </dsp:nvSpPr>
      <dsp:spPr>
        <a:xfrm>
          <a:off x="3812909" y="2760935"/>
          <a:ext cx="2090805" cy="20908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Calibri Light" panose="020F0302020204030204" pitchFamily="34" charset="0"/>
              <a:cs typeface="Calibri Light" panose="020F0302020204030204" pitchFamily="34" charset="0"/>
            </a:rPr>
            <a:t>Providing evaluation results to Board and key stakeholders at least annually.</a:t>
          </a:r>
        </a:p>
      </dsp:txBody>
      <dsp:txXfrm>
        <a:off x="3914974" y="2863000"/>
        <a:ext cx="1886675" cy="188667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CDE0CC-3483-4508-96A2-212EC9B54424}">
      <dsp:nvSpPr>
        <dsp:cNvPr id="0" name=""/>
        <dsp:cNvSpPr/>
      </dsp:nvSpPr>
      <dsp:spPr>
        <a:xfrm>
          <a:off x="0" y="88056"/>
          <a:ext cx="7821168" cy="503685"/>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Need to reach Ultimate Health Plans:</a:t>
          </a:r>
        </a:p>
      </dsp:txBody>
      <dsp:txXfrm>
        <a:off x="24588" y="112644"/>
        <a:ext cx="7771992" cy="454509"/>
      </dsp:txXfrm>
    </dsp:sp>
    <dsp:sp modelId="{6C7A1794-2C37-4F92-9A74-B367599B9907}">
      <dsp:nvSpPr>
        <dsp:cNvPr id="0" name=""/>
        <dsp:cNvSpPr/>
      </dsp:nvSpPr>
      <dsp:spPr>
        <a:xfrm>
          <a:off x="0" y="591741"/>
          <a:ext cx="7821168" cy="11084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8322"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to obtain a member’s care plan?</a:t>
          </a:r>
        </a:p>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to refer a patient for additional services?</a:t>
          </a:r>
        </a:p>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to request an interdisciplinary care team meeting for a member?</a:t>
          </a:r>
        </a:p>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to obtain additional information about the Ultimate SNP Model of Care?</a:t>
          </a:r>
        </a:p>
      </dsp:txBody>
      <dsp:txXfrm>
        <a:off x="0" y="591741"/>
        <a:ext cx="7821168" cy="1108485"/>
      </dsp:txXfrm>
    </dsp:sp>
    <dsp:sp modelId="{0728C583-738D-48C9-9036-CA46ABC608D4}">
      <dsp:nvSpPr>
        <dsp:cNvPr id="0" name=""/>
        <dsp:cNvSpPr/>
      </dsp:nvSpPr>
      <dsp:spPr>
        <a:xfrm>
          <a:off x="0" y="1700226"/>
          <a:ext cx="7821168" cy="503685"/>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By Phone or Fax:</a:t>
          </a:r>
        </a:p>
      </dsp:txBody>
      <dsp:txXfrm>
        <a:off x="24588" y="1724814"/>
        <a:ext cx="7771992" cy="454509"/>
      </dsp:txXfrm>
    </dsp:sp>
    <dsp:sp modelId="{88DE733E-36E7-40B0-BE1E-8346D7AB7202}">
      <dsp:nvSpPr>
        <dsp:cNvPr id="0" name=""/>
        <dsp:cNvSpPr/>
      </dsp:nvSpPr>
      <dsp:spPr>
        <a:xfrm>
          <a:off x="0" y="2203911"/>
          <a:ext cx="7821168" cy="1369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8322"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Member Services		(888) 657-4170 (TTY 711)</a:t>
          </a:r>
        </a:p>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Provider Services		(888) 657-4171</a:t>
          </a:r>
        </a:p>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Provider Relations		(352) 515-5963</a:t>
          </a:r>
        </a:p>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Provider Relations Fax		(352) 515-5976</a:t>
          </a:r>
        </a:p>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Care Management Team	(866) 967-3430</a:t>
          </a:r>
        </a:p>
      </dsp:txBody>
      <dsp:txXfrm>
        <a:off x="0" y="2203911"/>
        <a:ext cx="7821168" cy="1369305"/>
      </dsp:txXfrm>
    </dsp:sp>
    <dsp:sp modelId="{AC6E164E-025A-47EF-915F-3152B5B800DE}">
      <dsp:nvSpPr>
        <dsp:cNvPr id="0" name=""/>
        <dsp:cNvSpPr/>
      </dsp:nvSpPr>
      <dsp:spPr>
        <a:xfrm>
          <a:off x="0" y="3573216"/>
          <a:ext cx="7821168" cy="503685"/>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By Email:</a:t>
          </a:r>
        </a:p>
      </dsp:txBody>
      <dsp:txXfrm>
        <a:off x="24588" y="3597804"/>
        <a:ext cx="7771992" cy="454509"/>
      </dsp:txXfrm>
    </dsp:sp>
    <dsp:sp modelId="{725AC121-A08B-44EB-8F98-F41C1B733802}">
      <dsp:nvSpPr>
        <dsp:cNvPr id="0" name=""/>
        <dsp:cNvSpPr/>
      </dsp:nvSpPr>
      <dsp:spPr>
        <a:xfrm>
          <a:off x="0" y="4076901"/>
          <a:ext cx="7821168"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8322"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dirty="0">
              <a:latin typeface="Calibri Light" panose="020F0302020204030204" pitchFamily="34" charset="0"/>
              <a:cs typeface="Calibri Light" panose="020F0302020204030204" pitchFamily="34" charset="0"/>
            </a:rPr>
            <a:t>caremanagement@ulthp.com</a:t>
          </a:r>
        </a:p>
      </dsp:txBody>
      <dsp:txXfrm>
        <a:off x="0" y="4076901"/>
        <a:ext cx="7821168" cy="347760"/>
      </dsp:txXfrm>
    </dsp:sp>
    <dsp:sp modelId="{7FA1FA90-3E4B-453C-AE05-00491DB0EB01}">
      <dsp:nvSpPr>
        <dsp:cNvPr id="0" name=""/>
        <dsp:cNvSpPr/>
      </dsp:nvSpPr>
      <dsp:spPr>
        <a:xfrm>
          <a:off x="0" y="4424661"/>
          <a:ext cx="7821168" cy="503685"/>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By Provider Portal:</a:t>
          </a:r>
        </a:p>
      </dsp:txBody>
      <dsp:txXfrm>
        <a:off x="24588" y="4449249"/>
        <a:ext cx="7771992" cy="454509"/>
      </dsp:txXfrm>
    </dsp:sp>
    <dsp:sp modelId="{CE78C256-AA7E-4728-83A0-E4BF1E8998A3}">
      <dsp:nvSpPr>
        <dsp:cNvPr id="0" name=""/>
        <dsp:cNvSpPr/>
      </dsp:nvSpPr>
      <dsp:spPr>
        <a:xfrm>
          <a:off x="0" y="4928346"/>
          <a:ext cx="7821168" cy="34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8322"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u="sng" kern="1200" dirty="0">
              <a:solidFill>
                <a:srgbClr val="0070C0"/>
              </a:solidFill>
              <a:latin typeface="Calibri Light" panose="020F0302020204030204" pitchFamily="34" charset="0"/>
              <a:cs typeface="Calibri Light" panose="020F0302020204030204" pitchFamily="34" charset="0"/>
            </a:rPr>
            <a:t>http://providerportal.uhp.health</a:t>
          </a:r>
          <a:endParaRPr lang="en-US" sz="1600" kern="1200" dirty="0">
            <a:latin typeface="Calibri Light" panose="020F0302020204030204" pitchFamily="34" charset="0"/>
            <a:cs typeface="Calibri Light" panose="020F0302020204030204" pitchFamily="34" charset="0"/>
          </a:endParaRPr>
        </a:p>
      </dsp:txBody>
      <dsp:txXfrm>
        <a:off x="0" y="4928346"/>
        <a:ext cx="7821168" cy="3477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E7B36-6B07-4C97-9069-E2C82EF906EF}">
      <dsp:nvSpPr>
        <dsp:cNvPr id="0" name=""/>
        <dsp:cNvSpPr/>
      </dsp:nvSpPr>
      <dsp:spPr>
        <a:xfrm rot="5400000">
          <a:off x="701827" y="761234"/>
          <a:ext cx="3698367" cy="240095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Age 65 or older or under 65 with a disability such as: </a:t>
          </a:r>
        </a:p>
        <a:p>
          <a:pPr marL="228600" lvl="2" indent="-114300" algn="l" defTabSz="622300">
            <a:lnSpc>
              <a:spcPct val="90000"/>
            </a:lnSpc>
            <a:spcBef>
              <a:spcPct val="0"/>
            </a:spcBef>
            <a:spcAft>
              <a:spcPct val="15000"/>
            </a:spcAft>
            <a:buSzPct val="75000"/>
            <a:buFont typeface="Courier New" panose="02070309020205020404" pitchFamily="49" charset="0"/>
            <a:buChar char="o"/>
          </a:pPr>
          <a:r>
            <a:rPr lang="en-US" sz="1400" kern="1200" dirty="0">
              <a:latin typeface="Calibri Light" panose="020F0302020204030204" pitchFamily="34" charset="0"/>
              <a:cs typeface="Calibri Light" panose="020F0302020204030204" pitchFamily="34" charset="0"/>
            </a:rPr>
            <a:t>Intellectual/ Developmental </a:t>
          </a:r>
        </a:p>
        <a:p>
          <a:pPr marL="228600" lvl="2" indent="-114300" algn="l" defTabSz="622300">
            <a:lnSpc>
              <a:spcPct val="90000"/>
            </a:lnSpc>
            <a:spcBef>
              <a:spcPct val="0"/>
            </a:spcBef>
            <a:spcAft>
              <a:spcPct val="15000"/>
            </a:spcAft>
            <a:buSzPct val="75000"/>
            <a:buFont typeface="Courier New" panose="02070309020205020404" pitchFamily="49" charset="0"/>
            <a:buChar char="o"/>
          </a:pPr>
          <a:r>
            <a:rPr lang="en-US" sz="1400" kern="1200" dirty="0">
              <a:latin typeface="Calibri Light" panose="020F0302020204030204" pitchFamily="34" charset="0"/>
              <a:cs typeface="Calibri Light" panose="020F0302020204030204" pitchFamily="34" charset="0"/>
            </a:rPr>
            <a:t>Cognitive </a:t>
          </a:r>
        </a:p>
        <a:p>
          <a:pPr marL="228600" lvl="2" indent="-114300" algn="l" defTabSz="622300">
            <a:lnSpc>
              <a:spcPct val="90000"/>
            </a:lnSpc>
            <a:spcBef>
              <a:spcPct val="0"/>
            </a:spcBef>
            <a:spcAft>
              <a:spcPct val="15000"/>
            </a:spcAft>
            <a:buSzPct val="75000"/>
            <a:buFont typeface="Courier New" panose="02070309020205020404" pitchFamily="49" charset="0"/>
            <a:buChar char="o"/>
          </a:pPr>
          <a:r>
            <a:rPr lang="en-US" sz="1400" kern="1200" dirty="0">
              <a:latin typeface="Calibri Light" panose="020F0302020204030204" pitchFamily="34" charset="0"/>
              <a:cs typeface="Calibri Light" panose="020F0302020204030204" pitchFamily="34" charset="0"/>
            </a:rPr>
            <a:t>Physical </a:t>
          </a:r>
        </a:p>
        <a:p>
          <a:pPr marL="228600" lvl="2" indent="-114300" algn="l" defTabSz="622300">
            <a:lnSpc>
              <a:spcPct val="90000"/>
            </a:lnSpc>
            <a:spcBef>
              <a:spcPct val="0"/>
            </a:spcBef>
            <a:spcAft>
              <a:spcPct val="15000"/>
            </a:spcAft>
            <a:buSzPct val="75000"/>
            <a:buFont typeface="Courier New" panose="02070309020205020404" pitchFamily="49" charset="0"/>
            <a:buChar char="o"/>
          </a:pPr>
          <a:r>
            <a:rPr lang="en-US" sz="1400" kern="1200" dirty="0">
              <a:latin typeface="Calibri Light" panose="020F0302020204030204" pitchFamily="34" charset="0"/>
              <a:cs typeface="Calibri Light" panose="020F0302020204030204" pitchFamily="34" charset="0"/>
            </a:rPr>
            <a:t>Behavioral health needs </a:t>
          </a:r>
        </a:p>
        <a:p>
          <a:pPr marL="228600" lvl="2" indent="-114300" algn="l" defTabSz="622300">
            <a:lnSpc>
              <a:spcPct val="90000"/>
            </a:lnSpc>
            <a:spcBef>
              <a:spcPct val="0"/>
            </a:spcBef>
            <a:spcAft>
              <a:spcPct val="15000"/>
            </a:spcAft>
            <a:buSzPct val="75000"/>
            <a:buFont typeface="Courier New" panose="02070309020205020404" pitchFamily="49" charset="0"/>
            <a:buChar char="o"/>
          </a:pPr>
          <a:r>
            <a:rPr lang="en-US" sz="1400" kern="1200" dirty="0">
              <a:latin typeface="Calibri Light" panose="020F0302020204030204" pitchFamily="34" charset="0"/>
              <a:cs typeface="Calibri Light" panose="020F0302020204030204" pitchFamily="34" charset="0"/>
            </a:rPr>
            <a:t>Chronic medical conditions </a:t>
          </a:r>
        </a:p>
        <a:p>
          <a:pPr marL="228600" lvl="2" indent="-114300" algn="l" defTabSz="622300">
            <a:lnSpc>
              <a:spcPct val="90000"/>
            </a:lnSpc>
            <a:spcBef>
              <a:spcPct val="0"/>
            </a:spcBef>
            <a:spcAft>
              <a:spcPct val="15000"/>
            </a:spcAft>
            <a:buSzPct val="75000"/>
            <a:buFont typeface="Courier New" panose="02070309020205020404" pitchFamily="49" charset="0"/>
            <a:buChar char="o"/>
          </a:pPr>
          <a:r>
            <a:rPr lang="en-US" sz="1400" kern="1200" dirty="0">
              <a:latin typeface="Calibri Light" panose="020F0302020204030204" pitchFamily="34" charset="0"/>
              <a:cs typeface="Calibri Light" panose="020F0302020204030204" pitchFamily="34" charset="0"/>
            </a:rPr>
            <a:t>End Stage Renal Disease *this diagnosis encompasses any age member*</a:t>
          </a:r>
        </a:p>
      </dsp:txBody>
      <dsp:txXfrm rot="-5400000">
        <a:off x="1350535" y="229732"/>
        <a:ext cx="2283746" cy="3463957"/>
      </dsp:txXfrm>
    </dsp:sp>
    <dsp:sp modelId="{83763CA6-B054-4BF6-942C-3B2F5FC3F108}">
      <dsp:nvSpPr>
        <dsp:cNvPr id="0" name=""/>
        <dsp:cNvSpPr/>
      </dsp:nvSpPr>
      <dsp:spPr>
        <a:xfrm>
          <a:off x="0" y="1915"/>
          <a:ext cx="1350535" cy="391958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u="none" kern="1200" dirty="0">
              <a:latin typeface="Calibri Light" panose="020F0302020204030204" pitchFamily="34" charset="0"/>
              <a:cs typeface="Calibri Light" panose="020F0302020204030204" pitchFamily="34" charset="0"/>
            </a:rPr>
            <a:t>Medicare Eligible Criteria </a:t>
          </a:r>
        </a:p>
      </dsp:txBody>
      <dsp:txXfrm>
        <a:off x="65928" y="67843"/>
        <a:ext cx="1218679" cy="37877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42943D-699D-4EEA-A241-84D2B570E9CD}">
      <dsp:nvSpPr>
        <dsp:cNvPr id="0" name=""/>
        <dsp:cNvSpPr/>
      </dsp:nvSpPr>
      <dsp:spPr>
        <a:xfrm rot="5400000">
          <a:off x="672476" y="794172"/>
          <a:ext cx="3757068" cy="232169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Meet income and asset requirements</a:t>
          </a:r>
        </a:p>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Member of an eligible group such as:</a:t>
          </a:r>
        </a:p>
        <a:p>
          <a:pPr marL="228600" lvl="2" indent="-114300" algn="l" defTabSz="622300">
            <a:lnSpc>
              <a:spcPct val="90000"/>
            </a:lnSpc>
            <a:spcBef>
              <a:spcPct val="0"/>
            </a:spcBef>
            <a:spcAft>
              <a:spcPct val="15000"/>
            </a:spcAft>
            <a:buSzPct val="75000"/>
            <a:buFont typeface="Courier New" panose="02070309020205020404" pitchFamily="49" charset="0"/>
            <a:buChar char="o"/>
          </a:pPr>
          <a:r>
            <a:rPr lang="en-US" sz="1400" kern="1200" dirty="0">
              <a:latin typeface="Calibri Light" panose="020F0302020204030204" pitchFamily="34" charset="0"/>
              <a:cs typeface="Calibri Light" panose="020F0302020204030204" pitchFamily="34" charset="0"/>
            </a:rPr>
            <a:t>Adults with disabilities </a:t>
          </a:r>
        </a:p>
        <a:p>
          <a:pPr marL="228600" lvl="2" indent="-114300" algn="l" defTabSz="622300">
            <a:lnSpc>
              <a:spcPct val="90000"/>
            </a:lnSpc>
            <a:spcBef>
              <a:spcPct val="0"/>
            </a:spcBef>
            <a:spcAft>
              <a:spcPct val="15000"/>
            </a:spcAft>
            <a:buSzPct val="75000"/>
            <a:buFont typeface="Courier New" panose="02070309020205020404" pitchFamily="49" charset="0"/>
            <a:buChar char="o"/>
          </a:pPr>
          <a:r>
            <a:rPr lang="en-US" sz="1400" kern="1200" dirty="0">
              <a:latin typeface="Calibri Light" panose="020F0302020204030204" pitchFamily="34" charset="0"/>
              <a:cs typeface="Calibri Light" panose="020F0302020204030204" pitchFamily="34" charset="0"/>
            </a:rPr>
            <a:t>Older adults </a:t>
          </a:r>
        </a:p>
        <a:p>
          <a:pPr marL="228600" lvl="2" indent="-114300" algn="l" defTabSz="622300">
            <a:lnSpc>
              <a:spcPct val="90000"/>
            </a:lnSpc>
            <a:spcBef>
              <a:spcPct val="0"/>
            </a:spcBef>
            <a:spcAft>
              <a:spcPct val="15000"/>
            </a:spcAft>
            <a:buSzPct val="75000"/>
            <a:buFont typeface="Courier New" panose="02070309020205020404" pitchFamily="49" charset="0"/>
            <a:buChar char="o"/>
          </a:pPr>
          <a:r>
            <a:rPr lang="en-US" sz="1400" kern="1200" dirty="0">
              <a:latin typeface="Calibri Light" panose="020F0302020204030204" pitchFamily="34" charset="0"/>
              <a:cs typeface="Calibri Light" panose="020F0302020204030204" pitchFamily="34" charset="0"/>
            </a:rPr>
            <a:t>Children and families </a:t>
          </a:r>
        </a:p>
        <a:p>
          <a:pPr marL="228600" lvl="2" indent="-114300" algn="l" defTabSz="622300">
            <a:lnSpc>
              <a:spcPct val="90000"/>
            </a:lnSpc>
            <a:spcBef>
              <a:spcPct val="0"/>
            </a:spcBef>
            <a:spcAft>
              <a:spcPct val="15000"/>
            </a:spcAft>
            <a:buSzPct val="75000"/>
            <a:buFont typeface="Courier New" panose="02070309020205020404" pitchFamily="49" charset="0"/>
            <a:buChar char="o"/>
          </a:pPr>
          <a:r>
            <a:rPr lang="en-US" sz="1400" kern="1200" dirty="0">
              <a:latin typeface="Calibri Light" panose="020F0302020204030204" pitchFamily="34" charset="0"/>
              <a:cs typeface="Calibri Light" panose="020F0302020204030204" pitchFamily="34" charset="0"/>
            </a:rPr>
            <a:t>People who are pregnant</a:t>
          </a:r>
        </a:p>
        <a:p>
          <a:pPr marL="228600" lvl="2" indent="-114300" algn="l" defTabSz="622300">
            <a:lnSpc>
              <a:spcPct val="90000"/>
            </a:lnSpc>
            <a:spcBef>
              <a:spcPct val="0"/>
            </a:spcBef>
            <a:spcAft>
              <a:spcPct val="15000"/>
            </a:spcAft>
            <a:buSzPct val="75000"/>
            <a:buFont typeface="Courier New" panose="02070309020205020404" pitchFamily="49" charset="0"/>
            <a:buChar char="o"/>
          </a:pPr>
          <a:r>
            <a:rPr lang="en-US" sz="1400" kern="1200" dirty="0">
              <a:latin typeface="Calibri Light" panose="020F0302020204030204" pitchFamily="34" charset="0"/>
              <a:cs typeface="Calibri Light" panose="020F0302020204030204" pitchFamily="34" charset="0"/>
            </a:rPr>
            <a:t>End Stage Renal Disease *this diagnosis encompasses any age member*</a:t>
          </a:r>
        </a:p>
      </dsp:txBody>
      <dsp:txXfrm rot="-5400000">
        <a:off x="1390162" y="189822"/>
        <a:ext cx="2208360" cy="3530396"/>
      </dsp:txXfrm>
    </dsp:sp>
    <dsp:sp modelId="{625A83ED-3C6D-4A34-8C74-3563CAF091AC}">
      <dsp:nvSpPr>
        <dsp:cNvPr id="0" name=""/>
        <dsp:cNvSpPr/>
      </dsp:nvSpPr>
      <dsp:spPr>
        <a:xfrm>
          <a:off x="39627" y="1909"/>
          <a:ext cx="1350535" cy="390622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u="none" kern="1200" dirty="0">
              <a:latin typeface="Calibri Light" panose="020F0302020204030204" pitchFamily="34" charset="0"/>
              <a:cs typeface="Calibri Light" panose="020F0302020204030204" pitchFamily="34" charset="0"/>
            </a:rPr>
            <a:t>Medicaid Eligibility Criteria</a:t>
          </a:r>
        </a:p>
      </dsp:txBody>
      <dsp:txXfrm>
        <a:off x="105555" y="67837"/>
        <a:ext cx="1218679" cy="37743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FE7EF4-4B32-42DF-8477-844680BF5FD8}">
      <dsp:nvSpPr>
        <dsp:cNvPr id="0" name=""/>
        <dsp:cNvSpPr/>
      </dsp:nvSpPr>
      <dsp:spPr>
        <a:xfrm rot="5400000">
          <a:off x="3467302" y="-252984"/>
          <a:ext cx="3532227" cy="492556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b="1" kern="1200" dirty="0">
              <a:latin typeface="Calibri Light" panose="020F0302020204030204" pitchFamily="34" charset="0"/>
              <a:cs typeface="Calibri Light" panose="020F0302020204030204" pitchFamily="34" charset="0"/>
            </a:rPr>
            <a:t>Partial Benefit </a:t>
          </a:r>
          <a:r>
            <a:rPr lang="en-US" sz="2000" kern="1200" dirty="0">
              <a:latin typeface="Calibri Light" panose="020F0302020204030204" pitchFamily="34" charset="0"/>
              <a:cs typeface="Calibri Light" panose="020F0302020204030204" pitchFamily="34" charset="0"/>
            </a:rPr>
            <a:t>Dually Eligible Individuals (036) </a:t>
          </a:r>
        </a:p>
        <a:p>
          <a:pPr marL="457200" lvl="2" indent="-228600" algn="l" defTabSz="889000">
            <a:lnSpc>
              <a:spcPct val="90000"/>
            </a:lnSpc>
            <a:spcBef>
              <a:spcPct val="0"/>
            </a:spcBef>
            <a:spcAft>
              <a:spcPct val="15000"/>
            </a:spcAft>
            <a:buChar char="•"/>
          </a:pPr>
          <a:r>
            <a:rPr lang="en-US" sz="2000" kern="1200" dirty="0">
              <a:latin typeface="Calibri Light" panose="020F0302020204030204" pitchFamily="34" charset="0"/>
              <a:cs typeface="Calibri Light" panose="020F0302020204030204" pitchFamily="34" charset="0"/>
            </a:rPr>
            <a:t>Qualify for Medicare</a:t>
          </a:r>
        </a:p>
        <a:p>
          <a:pPr marL="457200" lvl="2" indent="-228600" algn="l" defTabSz="889000">
            <a:lnSpc>
              <a:spcPct val="90000"/>
            </a:lnSpc>
            <a:spcBef>
              <a:spcPct val="0"/>
            </a:spcBef>
            <a:spcAft>
              <a:spcPct val="15000"/>
            </a:spcAft>
            <a:buChar char="•"/>
          </a:pPr>
          <a:r>
            <a:rPr lang="en-US" sz="2000" kern="1200" dirty="0">
              <a:latin typeface="Calibri Light" panose="020F0302020204030204" pitchFamily="34" charset="0"/>
              <a:cs typeface="Calibri Light" panose="020F0302020204030204" pitchFamily="34" charset="0"/>
            </a:rPr>
            <a:t>Don’t qualify for full state Medicaid benefits</a:t>
          </a:r>
        </a:p>
        <a:p>
          <a:pPr marL="228600" lvl="1" indent="-228600" algn="l" defTabSz="889000">
            <a:lnSpc>
              <a:spcPct val="90000"/>
            </a:lnSpc>
            <a:spcBef>
              <a:spcPct val="0"/>
            </a:spcBef>
            <a:spcAft>
              <a:spcPct val="15000"/>
            </a:spcAft>
            <a:buChar char="•"/>
          </a:pPr>
          <a:r>
            <a:rPr lang="en-US" sz="2000" b="1" kern="1200" dirty="0">
              <a:latin typeface="Calibri Light" panose="020F0302020204030204" pitchFamily="34" charset="0"/>
              <a:cs typeface="Calibri Light" panose="020F0302020204030204" pitchFamily="34" charset="0"/>
            </a:rPr>
            <a:t>Full Benefit </a:t>
          </a:r>
          <a:r>
            <a:rPr lang="en-US" sz="2000" kern="1200" dirty="0">
              <a:latin typeface="Calibri Light" panose="020F0302020204030204" pitchFamily="34" charset="0"/>
              <a:cs typeface="Calibri Light" panose="020F0302020204030204" pitchFamily="34" charset="0"/>
            </a:rPr>
            <a:t>dually eligible individuals (035)</a:t>
          </a:r>
        </a:p>
        <a:p>
          <a:pPr marL="457200" lvl="2" indent="-228600" algn="l" defTabSz="889000">
            <a:lnSpc>
              <a:spcPct val="90000"/>
            </a:lnSpc>
            <a:spcBef>
              <a:spcPct val="0"/>
            </a:spcBef>
            <a:spcAft>
              <a:spcPct val="15000"/>
            </a:spcAft>
            <a:buChar char="•"/>
          </a:pPr>
          <a:r>
            <a:rPr lang="en-US" sz="2000" kern="1200" dirty="0">
              <a:latin typeface="Calibri Light" panose="020F0302020204030204" pitchFamily="34" charset="0"/>
              <a:cs typeface="Calibri Light" panose="020F0302020204030204" pitchFamily="34" charset="0"/>
            </a:rPr>
            <a:t>Qualify for Medicare</a:t>
          </a:r>
        </a:p>
        <a:p>
          <a:pPr marL="457200" lvl="2" indent="-228600" algn="l" defTabSz="889000">
            <a:lnSpc>
              <a:spcPct val="90000"/>
            </a:lnSpc>
            <a:spcBef>
              <a:spcPct val="0"/>
            </a:spcBef>
            <a:spcAft>
              <a:spcPct val="15000"/>
            </a:spcAft>
            <a:buChar char="•"/>
          </a:pPr>
          <a:r>
            <a:rPr lang="en-US" sz="2000" kern="1200" dirty="0">
              <a:latin typeface="Calibri Light" panose="020F0302020204030204" pitchFamily="34" charset="0"/>
              <a:cs typeface="Calibri Light" panose="020F0302020204030204" pitchFamily="34" charset="0"/>
            </a:rPr>
            <a:t>Qualify for full state Medicaid benefits</a:t>
          </a:r>
        </a:p>
      </dsp:txBody>
      <dsp:txXfrm rot="-5400000">
        <a:off x="2770632" y="616115"/>
        <a:ext cx="4753139" cy="3187369"/>
      </dsp:txXfrm>
    </dsp:sp>
    <dsp:sp modelId="{308A7190-747A-4434-86C0-D857C723ECD9}">
      <dsp:nvSpPr>
        <dsp:cNvPr id="0" name=""/>
        <dsp:cNvSpPr/>
      </dsp:nvSpPr>
      <dsp:spPr>
        <a:xfrm>
          <a:off x="0" y="2158"/>
          <a:ext cx="2770632" cy="4415283"/>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Light" panose="020F0302020204030204" pitchFamily="34" charset="0"/>
              <a:cs typeface="Calibri Light" panose="020F0302020204030204" pitchFamily="34" charset="0"/>
            </a:rPr>
            <a:t>May Receive Financial Assistance with Medicare Premiums</a:t>
          </a:r>
        </a:p>
        <a:p>
          <a:pPr marL="0" lvl="0" indent="0" algn="ctr" defTabSz="889000">
            <a:lnSpc>
              <a:spcPct val="90000"/>
            </a:lnSpc>
            <a:spcBef>
              <a:spcPct val="0"/>
            </a:spcBef>
            <a:spcAft>
              <a:spcPct val="35000"/>
            </a:spcAft>
            <a:buNone/>
          </a:pPr>
          <a:r>
            <a:rPr lang="en-US" sz="2000" kern="1200" dirty="0">
              <a:latin typeface="Calibri Light" panose="020F0302020204030204" pitchFamily="34" charset="0"/>
              <a:cs typeface="Calibri Light" panose="020F0302020204030204" pitchFamily="34" charset="0"/>
            </a:rPr>
            <a:t>(and cost sharing, in many cases)</a:t>
          </a:r>
        </a:p>
      </dsp:txBody>
      <dsp:txXfrm>
        <a:off x="135251" y="137409"/>
        <a:ext cx="2500130" cy="41447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07F838-2EF4-4A0A-AC0D-31592DBD5161}">
      <dsp:nvSpPr>
        <dsp:cNvPr id="0" name=""/>
        <dsp:cNvSpPr/>
      </dsp:nvSpPr>
      <dsp:spPr>
        <a:xfrm rot="5400000">
          <a:off x="4670279" y="-1716148"/>
          <a:ext cx="1229904" cy="497433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UHP determines goals for the Model of Care related to </a:t>
          </a:r>
          <a:r>
            <a:rPr lang="en-US" sz="1400" i="0" kern="1200" dirty="0">
              <a:latin typeface="Calibri Light" panose="020F0302020204030204" pitchFamily="34" charset="0"/>
              <a:cs typeface="Calibri Light" panose="020F0302020204030204" pitchFamily="34" charset="0"/>
            </a:rPr>
            <a:t>improvement</a:t>
          </a:r>
          <a:r>
            <a:rPr lang="en-US" sz="1400" kern="1200" dirty="0">
              <a:latin typeface="Calibri Light" panose="020F0302020204030204" pitchFamily="34" charset="0"/>
              <a:cs typeface="Calibri Light" panose="020F0302020204030204" pitchFamily="34" charset="0"/>
            </a:rPr>
            <a:t> of the quality of care our members receive</a:t>
          </a:r>
          <a:r>
            <a:rPr lang="en-US" sz="1300" kern="1200" dirty="0"/>
            <a:t>.  </a:t>
          </a:r>
        </a:p>
      </dsp:txBody>
      <dsp:txXfrm rot="-5400000">
        <a:off x="2798064" y="216106"/>
        <a:ext cx="4914297" cy="1109826"/>
      </dsp:txXfrm>
    </dsp:sp>
    <dsp:sp modelId="{5F02F92C-24B6-4329-B794-55A47C4EDD36}">
      <dsp:nvSpPr>
        <dsp:cNvPr id="0" name=""/>
        <dsp:cNvSpPr/>
      </dsp:nvSpPr>
      <dsp:spPr>
        <a:xfrm>
          <a:off x="0" y="2329"/>
          <a:ext cx="2798064" cy="1537380"/>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Determining     MOC goals:</a:t>
          </a:r>
        </a:p>
      </dsp:txBody>
      <dsp:txXfrm>
        <a:off x="75049" y="77378"/>
        <a:ext cx="2647966" cy="1387282"/>
      </dsp:txXfrm>
    </dsp:sp>
    <dsp:sp modelId="{B8E5926C-16FD-451D-AFCB-3103A50CFF6E}">
      <dsp:nvSpPr>
        <dsp:cNvPr id="0" name=""/>
        <dsp:cNvSpPr/>
      </dsp:nvSpPr>
      <dsp:spPr>
        <a:xfrm rot="5400000">
          <a:off x="4670279" y="-101899"/>
          <a:ext cx="1229904" cy="497433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Medicare Star Ratings</a:t>
          </a:r>
        </a:p>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CAHPS - </a:t>
          </a:r>
          <a:r>
            <a:rPr lang="en-US" sz="1400" b="0" i="0" kern="1200" baseline="0" dirty="0">
              <a:latin typeface="Calibri Light" panose="020F0302020204030204" pitchFamily="34" charset="0"/>
              <a:cs typeface="Calibri Light" panose="020F0302020204030204" pitchFamily="34" charset="0"/>
            </a:rPr>
            <a:t>Consumer Assessment of Healthcare Providers and Systems </a:t>
          </a:r>
          <a:endParaRPr lang="en-US" sz="1400" kern="1200" dirty="0">
            <a:latin typeface="Calibri Light" panose="020F0302020204030204" pitchFamily="34" charset="0"/>
            <a:cs typeface="Calibri Light" panose="020F0302020204030204" pitchFamily="34" charset="0"/>
          </a:endParaRPr>
        </a:p>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HEDIS - </a:t>
          </a:r>
          <a:r>
            <a:rPr lang="en-US" sz="1400" b="0" i="0" kern="1200" baseline="0" dirty="0">
              <a:latin typeface="Calibri Light" panose="020F0302020204030204" pitchFamily="34" charset="0"/>
              <a:cs typeface="Calibri Light" panose="020F0302020204030204" pitchFamily="34" charset="0"/>
            </a:rPr>
            <a:t>Healthcare Effectiveness Data and Information Set </a:t>
          </a:r>
          <a:endParaRPr lang="en-US" sz="1400" kern="1200" dirty="0">
            <a:latin typeface="Calibri Light" panose="020F0302020204030204" pitchFamily="34" charset="0"/>
            <a:cs typeface="Calibri Light" panose="020F0302020204030204" pitchFamily="34" charset="0"/>
          </a:endParaRPr>
        </a:p>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HOS - </a:t>
          </a:r>
          <a:r>
            <a:rPr lang="en-US" sz="1400" b="0" i="0" kern="1200" baseline="0" dirty="0">
              <a:latin typeface="Calibri Light" panose="020F0302020204030204" pitchFamily="34" charset="0"/>
              <a:cs typeface="Calibri Light" panose="020F0302020204030204" pitchFamily="34" charset="0"/>
            </a:rPr>
            <a:t>Health Outcomes Survey</a:t>
          </a:r>
          <a:endParaRPr lang="en-US" sz="1400" kern="1200" dirty="0">
            <a:latin typeface="Calibri Light" panose="020F0302020204030204" pitchFamily="34" charset="0"/>
            <a:cs typeface="Calibri Light" panose="020F0302020204030204" pitchFamily="34" charset="0"/>
          </a:endParaRPr>
        </a:p>
      </dsp:txBody>
      <dsp:txXfrm rot="-5400000">
        <a:off x="2798064" y="1830355"/>
        <a:ext cx="4914297" cy="1109826"/>
      </dsp:txXfrm>
    </dsp:sp>
    <dsp:sp modelId="{A95B51F3-92D8-4B27-9D8C-8EB8762959F8}">
      <dsp:nvSpPr>
        <dsp:cNvPr id="0" name=""/>
        <dsp:cNvSpPr/>
      </dsp:nvSpPr>
      <dsp:spPr>
        <a:xfrm>
          <a:off x="0" y="1616578"/>
          <a:ext cx="2798064" cy="1537380"/>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MOC goals        have regulatory alignment with:</a:t>
          </a:r>
        </a:p>
      </dsp:txBody>
      <dsp:txXfrm>
        <a:off x="75049" y="1691627"/>
        <a:ext cx="2647966" cy="1387282"/>
      </dsp:txXfrm>
    </dsp:sp>
    <dsp:sp modelId="{AC6E1071-9059-4DCD-A5D5-830C92885552}">
      <dsp:nvSpPr>
        <dsp:cNvPr id="0" name=""/>
        <dsp:cNvSpPr/>
      </dsp:nvSpPr>
      <dsp:spPr>
        <a:xfrm rot="5400000">
          <a:off x="4670279" y="1512349"/>
          <a:ext cx="1229904" cy="497433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b="0" i="0" kern="1200" baseline="0" dirty="0">
              <a:latin typeface="Calibri Light" panose="020F0302020204030204" pitchFamily="34" charset="0"/>
              <a:cs typeface="Calibri Light" panose="020F0302020204030204" pitchFamily="34" charset="0"/>
            </a:rPr>
            <a:t>Access to c</a:t>
          </a:r>
          <a:r>
            <a:rPr lang="en-US" sz="1400" kern="1200" dirty="0">
              <a:latin typeface="Calibri Light" panose="020F0302020204030204" pitchFamily="34" charset="0"/>
              <a:cs typeface="Calibri Light" panose="020F0302020204030204" pitchFamily="34" charset="0"/>
            </a:rPr>
            <a:t>are</a:t>
          </a:r>
        </a:p>
        <a:p>
          <a:pPr marL="114300" lvl="1" indent="-114300" algn="l" defTabSz="622300">
            <a:lnSpc>
              <a:spcPct val="90000"/>
            </a:lnSpc>
            <a:spcBef>
              <a:spcPct val="0"/>
            </a:spcBef>
            <a:spcAft>
              <a:spcPct val="15000"/>
            </a:spcAft>
            <a:buChar char="•"/>
          </a:pPr>
          <a:r>
            <a:rPr lang="en-US" sz="1400" b="0" i="0" kern="1200" baseline="0" dirty="0">
              <a:latin typeface="Calibri Light" panose="020F0302020204030204" pitchFamily="34" charset="0"/>
              <a:cs typeface="Calibri Light" panose="020F0302020204030204" pitchFamily="34" charset="0"/>
            </a:rPr>
            <a:t>Member satisfaction</a:t>
          </a:r>
          <a:endParaRPr lang="en-US" sz="1400" kern="1200" dirty="0">
            <a:latin typeface="Calibri Light" panose="020F0302020204030204" pitchFamily="34" charset="0"/>
            <a:cs typeface="Calibri Light" panose="020F0302020204030204" pitchFamily="34" charset="0"/>
          </a:endParaRPr>
        </a:p>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Access to preventive health services</a:t>
          </a:r>
        </a:p>
        <a:p>
          <a:pPr marL="114300" lvl="1" indent="-114300" algn="l" defTabSz="622300">
            <a:lnSpc>
              <a:spcPct val="90000"/>
            </a:lnSpc>
            <a:spcBef>
              <a:spcPct val="0"/>
            </a:spcBef>
            <a:spcAft>
              <a:spcPct val="15000"/>
            </a:spcAft>
            <a:buChar char="•"/>
          </a:pPr>
          <a:r>
            <a:rPr lang="en-US" sz="1400" b="0" i="0" kern="1200" baseline="0" dirty="0">
              <a:latin typeface="Calibri Light" panose="020F0302020204030204" pitchFamily="34" charset="0"/>
              <a:cs typeface="Calibri Light" panose="020F0302020204030204" pitchFamily="34" charset="0"/>
            </a:rPr>
            <a:t>Chronic care management</a:t>
          </a:r>
          <a:endParaRPr lang="en-US" sz="1400" kern="1200" dirty="0">
            <a:latin typeface="Calibri Light" panose="020F0302020204030204" pitchFamily="34" charset="0"/>
            <a:cs typeface="Calibri Light" panose="020F0302020204030204" pitchFamily="34" charset="0"/>
          </a:endParaRPr>
        </a:p>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Risk Stratification</a:t>
          </a:r>
        </a:p>
      </dsp:txBody>
      <dsp:txXfrm rot="-5400000">
        <a:off x="2798064" y="3444604"/>
        <a:ext cx="4914297" cy="1109826"/>
      </dsp:txXfrm>
    </dsp:sp>
    <dsp:sp modelId="{234C4FE4-4CA8-457F-BFA2-7F39C9412B07}">
      <dsp:nvSpPr>
        <dsp:cNvPr id="0" name=""/>
        <dsp:cNvSpPr/>
      </dsp:nvSpPr>
      <dsp:spPr>
        <a:xfrm>
          <a:off x="0" y="3230827"/>
          <a:ext cx="2798064" cy="1537380"/>
        </a:xfrm>
        <a:prstGeom prst="round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MOC goals may include:</a:t>
          </a:r>
        </a:p>
      </dsp:txBody>
      <dsp:txXfrm>
        <a:off x="75049" y="3305876"/>
        <a:ext cx="2647966" cy="13872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F7607B-01AC-45A1-9149-38376CF630B3}">
      <dsp:nvSpPr>
        <dsp:cNvPr id="0" name=""/>
        <dsp:cNvSpPr/>
      </dsp:nvSpPr>
      <dsp:spPr>
        <a:xfrm rot="5400000">
          <a:off x="5249043" y="-2259394"/>
          <a:ext cx="540201" cy="519448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Improve the quality of care and services received by members. </a:t>
          </a:r>
        </a:p>
      </dsp:txBody>
      <dsp:txXfrm rot="-5400000">
        <a:off x="2921900" y="94119"/>
        <a:ext cx="5168118" cy="487461"/>
      </dsp:txXfrm>
    </dsp:sp>
    <dsp:sp modelId="{99C8A477-CA16-4AE1-BD91-3E40C5731E3C}">
      <dsp:nvSpPr>
        <dsp:cNvPr id="0" name=""/>
        <dsp:cNvSpPr/>
      </dsp:nvSpPr>
      <dsp:spPr>
        <a:xfrm>
          <a:off x="0" y="223"/>
          <a:ext cx="2921899" cy="675251"/>
        </a:xfrm>
        <a:prstGeom prst="roundRect">
          <a:avLst/>
        </a:prstGeom>
        <a:solidFill>
          <a:schemeClr val="accent1">
            <a:alpha val="90000"/>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alibri Light" panose="020F0302020204030204" pitchFamily="34" charset="0"/>
              <a:cs typeface="Calibri Light" panose="020F0302020204030204" pitchFamily="34" charset="0"/>
            </a:rPr>
            <a:t>Quality</a:t>
          </a:r>
          <a:endParaRPr lang="en-US" sz="1400" kern="1200" dirty="0">
            <a:latin typeface="Calibri Light" panose="020F0302020204030204" pitchFamily="34" charset="0"/>
            <a:cs typeface="Calibri Light" panose="020F0302020204030204" pitchFamily="34" charset="0"/>
          </a:endParaRPr>
        </a:p>
      </dsp:txBody>
      <dsp:txXfrm>
        <a:off x="32963" y="33186"/>
        <a:ext cx="2855973" cy="609325"/>
      </dsp:txXfrm>
    </dsp:sp>
    <dsp:sp modelId="{EAF440E0-4660-46D6-B65E-A1DFBBD10015}">
      <dsp:nvSpPr>
        <dsp:cNvPr id="0" name=""/>
        <dsp:cNvSpPr/>
      </dsp:nvSpPr>
      <dsp:spPr>
        <a:xfrm rot="5400000">
          <a:off x="5194407" y="-1550380"/>
          <a:ext cx="649473" cy="519448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Support access to essential services, including  medical, mental health, and social services. Address social determinants of health such as food, housing and transportation.</a:t>
          </a:r>
        </a:p>
      </dsp:txBody>
      <dsp:txXfrm rot="-5400000">
        <a:off x="2921900" y="753832"/>
        <a:ext cx="5162783" cy="586063"/>
      </dsp:txXfrm>
    </dsp:sp>
    <dsp:sp modelId="{AF30EEF9-A36F-47E9-B307-489BE9A96B2A}">
      <dsp:nvSpPr>
        <dsp:cNvPr id="0" name=""/>
        <dsp:cNvSpPr/>
      </dsp:nvSpPr>
      <dsp:spPr>
        <a:xfrm>
          <a:off x="0" y="709238"/>
          <a:ext cx="2921899" cy="675251"/>
        </a:xfrm>
        <a:prstGeom prst="roundRect">
          <a:avLst/>
        </a:prstGeom>
        <a:solidFill>
          <a:schemeClr val="accent1">
            <a:alpha val="90000"/>
            <a:hueOff val="0"/>
            <a:satOff val="0"/>
            <a:lumOff val="0"/>
            <a:alphaOff val="-5714"/>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alibri Light" panose="020F0302020204030204" pitchFamily="34" charset="0"/>
              <a:cs typeface="Calibri Light" panose="020F0302020204030204" pitchFamily="34" charset="0"/>
            </a:rPr>
            <a:t>Access</a:t>
          </a:r>
          <a:endParaRPr lang="en-US" sz="1400" kern="1200" dirty="0">
            <a:latin typeface="Calibri Light" panose="020F0302020204030204" pitchFamily="34" charset="0"/>
            <a:cs typeface="Calibri Light" panose="020F0302020204030204" pitchFamily="34" charset="0"/>
          </a:endParaRPr>
        </a:p>
      </dsp:txBody>
      <dsp:txXfrm>
        <a:off x="32963" y="742201"/>
        <a:ext cx="2855973" cy="609325"/>
      </dsp:txXfrm>
    </dsp:sp>
    <dsp:sp modelId="{E83825CA-2C91-41A8-BA07-3E02A3E95245}">
      <dsp:nvSpPr>
        <dsp:cNvPr id="0" name=""/>
        <dsp:cNvSpPr/>
      </dsp:nvSpPr>
      <dsp:spPr>
        <a:xfrm rot="5400000">
          <a:off x="5249043" y="-841365"/>
          <a:ext cx="540201" cy="519448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Support coordination of care between care settings.</a:t>
          </a:r>
        </a:p>
      </dsp:txBody>
      <dsp:txXfrm rot="-5400000">
        <a:off x="2921900" y="1512148"/>
        <a:ext cx="5168118" cy="487461"/>
      </dsp:txXfrm>
    </dsp:sp>
    <dsp:sp modelId="{F84347D3-B5F9-49B3-8F62-31E59DED417D}">
      <dsp:nvSpPr>
        <dsp:cNvPr id="0" name=""/>
        <dsp:cNvSpPr/>
      </dsp:nvSpPr>
      <dsp:spPr>
        <a:xfrm>
          <a:off x="0" y="1418252"/>
          <a:ext cx="2921899" cy="675251"/>
        </a:xfrm>
        <a:prstGeom prst="roundRect">
          <a:avLst/>
        </a:prstGeom>
        <a:solidFill>
          <a:schemeClr val="accent1">
            <a:alpha val="90000"/>
            <a:hueOff val="0"/>
            <a:satOff val="0"/>
            <a:lumOff val="0"/>
            <a:alphaOff val="-11429"/>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alibri Light" panose="020F0302020204030204" pitchFamily="34" charset="0"/>
              <a:cs typeface="Calibri Light" panose="020F0302020204030204" pitchFamily="34" charset="0"/>
            </a:rPr>
            <a:t>Coordination of Care</a:t>
          </a:r>
          <a:endParaRPr lang="en-US" sz="1600" kern="1200" dirty="0">
            <a:latin typeface="Calibri Light" panose="020F0302020204030204" pitchFamily="34" charset="0"/>
            <a:cs typeface="Calibri Light" panose="020F0302020204030204" pitchFamily="34" charset="0"/>
          </a:endParaRPr>
        </a:p>
      </dsp:txBody>
      <dsp:txXfrm>
        <a:off x="32963" y="1451215"/>
        <a:ext cx="2855973" cy="609325"/>
      </dsp:txXfrm>
    </dsp:sp>
    <dsp:sp modelId="{6FD4B2C5-71BD-4CDC-AC39-FBBD92B1C7FE}">
      <dsp:nvSpPr>
        <dsp:cNvPr id="0" name=""/>
        <dsp:cNvSpPr/>
      </dsp:nvSpPr>
      <dsp:spPr>
        <a:xfrm rot="5400000">
          <a:off x="5249043" y="-132351"/>
          <a:ext cx="540201" cy="519448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Improve beneficiary health outcomes.</a:t>
          </a:r>
        </a:p>
      </dsp:txBody>
      <dsp:txXfrm rot="-5400000">
        <a:off x="2921900" y="2221162"/>
        <a:ext cx="5168118" cy="487461"/>
      </dsp:txXfrm>
    </dsp:sp>
    <dsp:sp modelId="{39BDEEDE-FEC9-4FEE-9A83-4CDC60ADC956}">
      <dsp:nvSpPr>
        <dsp:cNvPr id="0" name=""/>
        <dsp:cNvSpPr/>
      </dsp:nvSpPr>
      <dsp:spPr>
        <a:xfrm>
          <a:off x="0" y="2127266"/>
          <a:ext cx="2921899" cy="675251"/>
        </a:xfrm>
        <a:prstGeom prst="roundRect">
          <a:avLst/>
        </a:prstGeom>
        <a:solidFill>
          <a:schemeClr val="accent1">
            <a:alpha val="90000"/>
            <a:hueOff val="0"/>
            <a:satOff val="0"/>
            <a:lumOff val="0"/>
            <a:alphaOff val="-17143"/>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alibri Light" panose="020F0302020204030204" pitchFamily="34" charset="0"/>
              <a:cs typeface="Calibri Light" panose="020F0302020204030204" pitchFamily="34" charset="0"/>
            </a:rPr>
            <a:t>Outcomes</a:t>
          </a:r>
          <a:endParaRPr lang="en-US" sz="1400" kern="1200" dirty="0">
            <a:latin typeface="Calibri Light" panose="020F0302020204030204" pitchFamily="34" charset="0"/>
            <a:cs typeface="Calibri Light" panose="020F0302020204030204" pitchFamily="34" charset="0"/>
          </a:endParaRPr>
        </a:p>
      </dsp:txBody>
      <dsp:txXfrm>
        <a:off x="32963" y="2160229"/>
        <a:ext cx="2855973" cy="609325"/>
      </dsp:txXfrm>
    </dsp:sp>
    <dsp:sp modelId="{691E876B-0112-4E07-9629-A789585AE8A9}">
      <dsp:nvSpPr>
        <dsp:cNvPr id="0" name=""/>
        <dsp:cNvSpPr/>
      </dsp:nvSpPr>
      <dsp:spPr>
        <a:xfrm rot="5400000">
          <a:off x="5249043" y="576663"/>
          <a:ext cx="540201" cy="519448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Enhance transitions of care across health care settings and providers.</a:t>
          </a:r>
        </a:p>
      </dsp:txBody>
      <dsp:txXfrm rot="-5400000">
        <a:off x="2921900" y="2930176"/>
        <a:ext cx="5168118" cy="487461"/>
      </dsp:txXfrm>
    </dsp:sp>
    <dsp:sp modelId="{AAF4BCE6-BB57-4FF1-8FBA-2C48ADBA3675}">
      <dsp:nvSpPr>
        <dsp:cNvPr id="0" name=""/>
        <dsp:cNvSpPr/>
      </dsp:nvSpPr>
      <dsp:spPr>
        <a:xfrm>
          <a:off x="0" y="2836281"/>
          <a:ext cx="2921899" cy="675251"/>
        </a:xfrm>
        <a:prstGeom prst="roundRect">
          <a:avLst/>
        </a:prstGeom>
        <a:solidFill>
          <a:schemeClr val="accent1">
            <a:alpha val="90000"/>
            <a:hueOff val="0"/>
            <a:satOff val="0"/>
            <a:lumOff val="0"/>
            <a:alphaOff val="-22857"/>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alibri Light" panose="020F0302020204030204" pitchFamily="34" charset="0"/>
              <a:cs typeface="Calibri Light" panose="020F0302020204030204" pitchFamily="34" charset="0"/>
            </a:rPr>
            <a:t>Transitions</a:t>
          </a:r>
          <a:endParaRPr lang="en-US" sz="1400" kern="1200" dirty="0">
            <a:latin typeface="Calibri Light" panose="020F0302020204030204" pitchFamily="34" charset="0"/>
            <a:cs typeface="Calibri Light" panose="020F0302020204030204" pitchFamily="34" charset="0"/>
          </a:endParaRPr>
        </a:p>
      </dsp:txBody>
      <dsp:txXfrm>
        <a:off x="32963" y="2869244"/>
        <a:ext cx="2855973" cy="609325"/>
      </dsp:txXfrm>
    </dsp:sp>
    <dsp:sp modelId="{5B41739F-FC62-4245-96D4-96CE87AAC2BD}">
      <dsp:nvSpPr>
        <dsp:cNvPr id="0" name=""/>
        <dsp:cNvSpPr/>
      </dsp:nvSpPr>
      <dsp:spPr>
        <a:xfrm rot="5400000">
          <a:off x="5249043" y="1285677"/>
          <a:ext cx="540201" cy="519448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Promote access to preventive services.</a:t>
          </a:r>
        </a:p>
      </dsp:txBody>
      <dsp:txXfrm rot="-5400000">
        <a:off x="2921900" y="3639190"/>
        <a:ext cx="5168118" cy="487461"/>
      </dsp:txXfrm>
    </dsp:sp>
    <dsp:sp modelId="{857DE2BC-4F25-44FA-978E-5BBA6765F82D}">
      <dsp:nvSpPr>
        <dsp:cNvPr id="0" name=""/>
        <dsp:cNvSpPr/>
      </dsp:nvSpPr>
      <dsp:spPr>
        <a:xfrm>
          <a:off x="0" y="3545295"/>
          <a:ext cx="2921899" cy="675251"/>
        </a:xfrm>
        <a:prstGeom prst="roundRect">
          <a:avLst/>
        </a:prstGeom>
        <a:solidFill>
          <a:schemeClr val="accent1">
            <a:alpha val="90000"/>
            <a:hueOff val="0"/>
            <a:satOff val="0"/>
            <a:lumOff val="0"/>
            <a:alphaOff val="-28571"/>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alibri Light" panose="020F0302020204030204" pitchFamily="34" charset="0"/>
              <a:cs typeface="Calibri Light" panose="020F0302020204030204" pitchFamily="34" charset="0"/>
            </a:rPr>
            <a:t>Preventive Services</a:t>
          </a:r>
          <a:endParaRPr lang="en-US" sz="1600" kern="1200" dirty="0">
            <a:latin typeface="Calibri Light" panose="020F0302020204030204" pitchFamily="34" charset="0"/>
            <a:cs typeface="Calibri Light" panose="020F0302020204030204" pitchFamily="34" charset="0"/>
          </a:endParaRPr>
        </a:p>
      </dsp:txBody>
      <dsp:txXfrm>
        <a:off x="32963" y="3578258"/>
        <a:ext cx="2855973" cy="609325"/>
      </dsp:txXfrm>
    </dsp:sp>
    <dsp:sp modelId="{4E7A128E-0DBD-4982-9EB3-591439C5841C}">
      <dsp:nvSpPr>
        <dsp:cNvPr id="0" name=""/>
        <dsp:cNvSpPr/>
      </dsp:nvSpPr>
      <dsp:spPr>
        <a:xfrm rot="5400000">
          <a:off x="5249043" y="1994691"/>
          <a:ext cx="540201" cy="519448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Facilitate appropriate utilization of services.</a:t>
          </a:r>
        </a:p>
      </dsp:txBody>
      <dsp:txXfrm rot="-5400000">
        <a:off x="2921900" y="4348204"/>
        <a:ext cx="5168118" cy="487461"/>
      </dsp:txXfrm>
    </dsp:sp>
    <dsp:sp modelId="{5AE7541A-5D7B-4D62-9F22-F539086CCF7D}">
      <dsp:nvSpPr>
        <dsp:cNvPr id="0" name=""/>
        <dsp:cNvSpPr/>
      </dsp:nvSpPr>
      <dsp:spPr>
        <a:xfrm>
          <a:off x="0" y="4254310"/>
          <a:ext cx="2921899" cy="675251"/>
        </a:xfrm>
        <a:prstGeom prst="roundRect">
          <a:avLst/>
        </a:prstGeom>
        <a:solidFill>
          <a:schemeClr val="accent1">
            <a:alpha val="90000"/>
            <a:hueOff val="0"/>
            <a:satOff val="0"/>
            <a:lumOff val="0"/>
            <a:alphaOff val="-34286"/>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alibri Light" panose="020F0302020204030204" pitchFamily="34" charset="0"/>
              <a:cs typeface="Calibri Light" panose="020F0302020204030204" pitchFamily="34" charset="0"/>
            </a:rPr>
            <a:t>Appropriate Utilization</a:t>
          </a:r>
          <a:endParaRPr lang="en-US" sz="1600" kern="1200" dirty="0">
            <a:latin typeface="Calibri Light" panose="020F0302020204030204" pitchFamily="34" charset="0"/>
            <a:cs typeface="Calibri Light" panose="020F0302020204030204" pitchFamily="34" charset="0"/>
          </a:endParaRPr>
        </a:p>
      </dsp:txBody>
      <dsp:txXfrm>
        <a:off x="32963" y="4287273"/>
        <a:ext cx="2855973" cy="609325"/>
      </dsp:txXfrm>
    </dsp:sp>
    <dsp:sp modelId="{AFD0CD95-CD77-4893-A207-38963B76A849}">
      <dsp:nvSpPr>
        <dsp:cNvPr id="0" name=""/>
        <dsp:cNvSpPr/>
      </dsp:nvSpPr>
      <dsp:spPr>
        <a:xfrm rot="5400000">
          <a:off x="5249043" y="2703706"/>
          <a:ext cx="540201" cy="519448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Improve access to affordable care.</a:t>
          </a:r>
        </a:p>
      </dsp:txBody>
      <dsp:txXfrm rot="-5400000">
        <a:off x="2921900" y="5057219"/>
        <a:ext cx="5168118" cy="487461"/>
      </dsp:txXfrm>
    </dsp:sp>
    <dsp:sp modelId="{65CF69A5-9B7C-4855-8B4D-4B8CF59E8FEA}">
      <dsp:nvSpPr>
        <dsp:cNvPr id="0" name=""/>
        <dsp:cNvSpPr/>
      </dsp:nvSpPr>
      <dsp:spPr>
        <a:xfrm>
          <a:off x="0" y="4963324"/>
          <a:ext cx="2921899" cy="675251"/>
        </a:xfrm>
        <a:prstGeom prst="roundRect">
          <a:avLst/>
        </a:prstGeom>
        <a:solidFill>
          <a:schemeClr val="accent1">
            <a:alpha val="90000"/>
            <a:hueOff val="0"/>
            <a:satOff val="0"/>
            <a:lumOff val="0"/>
            <a:alphaOff val="-4000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alibri Light" panose="020F0302020204030204" pitchFamily="34" charset="0"/>
              <a:cs typeface="Calibri Light" panose="020F0302020204030204" pitchFamily="34" charset="0"/>
            </a:rPr>
            <a:t>Affordability</a:t>
          </a:r>
          <a:endParaRPr lang="en-US" sz="1400" kern="1200" dirty="0">
            <a:latin typeface="Calibri Light" panose="020F0302020204030204" pitchFamily="34" charset="0"/>
            <a:cs typeface="Calibri Light" panose="020F0302020204030204" pitchFamily="34" charset="0"/>
          </a:endParaRPr>
        </a:p>
      </dsp:txBody>
      <dsp:txXfrm>
        <a:off x="32963" y="4996287"/>
        <a:ext cx="2855973" cy="60932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349370-7110-498E-97D0-FF8E53B45BB7}">
      <dsp:nvSpPr>
        <dsp:cNvPr id="0" name=""/>
        <dsp:cNvSpPr/>
      </dsp:nvSpPr>
      <dsp:spPr>
        <a:xfrm>
          <a:off x="437" y="1814712"/>
          <a:ext cx="1463007" cy="128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l" defTabSz="889000">
            <a:lnSpc>
              <a:spcPct val="90000"/>
            </a:lnSpc>
            <a:spcBef>
              <a:spcPct val="0"/>
            </a:spcBef>
            <a:spcAft>
              <a:spcPct val="35000"/>
            </a:spcAft>
            <a:buNone/>
          </a:pPr>
          <a:r>
            <a:rPr lang="en-US" sz="2000" b="0" i="0" kern="1200" baseline="0" dirty="0"/>
            <a:t>Examples of Benefits:</a:t>
          </a:r>
          <a:endParaRPr lang="en-US" sz="1200" kern="1200" dirty="0"/>
        </a:p>
      </dsp:txBody>
      <dsp:txXfrm>
        <a:off x="437" y="1814712"/>
        <a:ext cx="1463007" cy="1287000"/>
      </dsp:txXfrm>
    </dsp:sp>
    <dsp:sp modelId="{C9533783-95A1-463E-BA8D-26B1BFD90769}">
      <dsp:nvSpPr>
        <dsp:cNvPr id="0" name=""/>
        <dsp:cNvSpPr/>
      </dsp:nvSpPr>
      <dsp:spPr>
        <a:xfrm>
          <a:off x="1463444" y="1311977"/>
          <a:ext cx="241725" cy="2292468"/>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E44036-C2DC-4C1D-ACB9-D7EEFA021C05}">
      <dsp:nvSpPr>
        <dsp:cNvPr id="0" name=""/>
        <dsp:cNvSpPr/>
      </dsp:nvSpPr>
      <dsp:spPr>
        <a:xfrm>
          <a:off x="1801860" y="1072930"/>
          <a:ext cx="6208282" cy="27705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91440" lvl="1" indent="-171450" algn="l" defTabSz="711200">
            <a:lnSpc>
              <a:spcPct val="90000"/>
            </a:lnSpc>
            <a:spcBef>
              <a:spcPct val="0"/>
            </a:spcBef>
            <a:spcAft>
              <a:spcPts val="600"/>
            </a:spcAft>
            <a:buChar char="•"/>
          </a:pPr>
          <a:r>
            <a:rPr lang="en-US" sz="1600" b="0" i="0" kern="1200" baseline="0" dirty="0">
              <a:latin typeface="Calibri Light" panose="020F0302020204030204" pitchFamily="34" charset="0"/>
              <a:cs typeface="Calibri Light" panose="020F0302020204030204" pitchFamily="34" charset="0"/>
            </a:rPr>
            <a:t>$0 Primary Care visit copays and $0 - low copays for Specialists</a:t>
          </a:r>
          <a:endParaRPr lang="en-US" sz="1600" kern="1200" dirty="0">
            <a:latin typeface="Calibri Light" panose="020F0302020204030204" pitchFamily="34" charset="0"/>
            <a:cs typeface="Calibri Light" panose="020F0302020204030204" pitchFamily="34" charset="0"/>
          </a:endParaRPr>
        </a:p>
        <a:p>
          <a:pPr marL="91440" lvl="1" indent="-171450" algn="l" defTabSz="711200">
            <a:lnSpc>
              <a:spcPct val="90000"/>
            </a:lnSpc>
            <a:spcBef>
              <a:spcPct val="0"/>
            </a:spcBef>
            <a:spcAft>
              <a:spcPts val="600"/>
            </a:spcAft>
            <a:buChar char="•"/>
          </a:pPr>
          <a:r>
            <a:rPr lang="en-US" sz="1600" kern="1200" dirty="0">
              <a:latin typeface="Calibri Light" panose="020F0302020204030204" pitchFamily="34" charset="0"/>
              <a:cs typeface="Calibri Light" panose="020F0302020204030204" pitchFamily="34" charset="0"/>
            </a:rPr>
            <a:t>Hearing Benefit – no cost for routine hearing exams</a:t>
          </a:r>
        </a:p>
        <a:p>
          <a:pPr marL="91440" lvl="1" indent="-171450" algn="l" defTabSz="711200">
            <a:lnSpc>
              <a:spcPct val="90000"/>
            </a:lnSpc>
            <a:spcBef>
              <a:spcPct val="0"/>
            </a:spcBef>
            <a:spcAft>
              <a:spcPts val="600"/>
            </a:spcAft>
            <a:buChar char="•"/>
          </a:pPr>
          <a:r>
            <a:rPr lang="en-US" sz="1600" kern="1200" dirty="0">
              <a:latin typeface="Calibri Light" panose="020F0302020204030204" pitchFamily="34" charset="0"/>
              <a:cs typeface="Calibri Light" panose="020F0302020204030204" pitchFamily="34" charset="0"/>
            </a:rPr>
            <a:t>24-Hour Nurse Triage Line – designed to provide members with a resource when they have questions pertaining to their health</a:t>
          </a:r>
        </a:p>
        <a:p>
          <a:pPr marL="91440" lvl="1" indent="-171450" algn="l" defTabSz="711200">
            <a:lnSpc>
              <a:spcPct val="90000"/>
            </a:lnSpc>
            <a:spcBef>
              <a:spcPct val="0"/>
            </a:spcBef>
            <a:spcAft>
              <a:spcPts val="600"/>
            </a:spcAft>
            <a:buChar char="•"/>
          </a:pPr>
          <a:r>
            <a:rPr lang="en-US" sz="1600" kern="1200" dirty="0">
              <a:latin typeface="Calibri Light" panose="020F0302020204030204" pitchFamily="34" charset="0"/>
              <a:cs typeface="Calibri Light" panose="020F0302020204030204" pitchFamily="34" charset="0"/>
            </a:rPr>
            <a:t>Transportation to plan approved destinations including PCPs, Specialists, dialysis, pharmacies, imaging centers, food pantries, and more. </a:t>
          </a:r>
        </a:p>
        <a:p>
          <a:pPr marL="91440" lvl="1" indent="-171450" algn="l" defTabSz="711200">
            <a:lnSpc>
              <a:spcPct val="90000"/>
            </a:lnSpc>
            <a:spcBef>
              <a:spcPct val="0"/>
            </a:spcBef>
            <a:spcAft>
              <a:spcPts val="600"/>
            </a:spcAft>
            <a:buChar char="•"/>
          </a:pPr>
          <a:r>
            <a:rPr lang="en-US" sz="1600" b="0" i="0" kern="1200" baseline="0" dirty="0">
              <a:latin typeface="Calibri Light" panose="020F0302020204030204" pitchFamily="34" charset="0"/>
              <a:cs typeface="Calibri Light" panose="020F0302020204030204" pitchFamily="34" charset="0"/>
            </a:rPr>
            <a:t>Silver Sneakers® Fitness Program</a:t>
          </a:r>
          <a:endParaRPr lang="en-US" sz="1600" kern="1200" dirty="0">
            <a:latin typeface="Calibri Light" panose="020F0302020204030204" pitchFamily="34" charset="0"/>
            <a:cs typeface="Calibri Light" panose="020F0302020204030204" pitchFamily="34" charset="0"/>
          </a:endParaRPr>
        </a:p>
        <a:p>
          <a:pPr marL="91440" lvl="1" indent="-171450" algn="l" defTabSz="711200">
            <a:lnSpc>
              <a:spcPct val="90000"/>
            </a:lnSpc>
            <a:spcBef>
              <a:spcPct val="0"/>
            </a:spcBef>
            <a:spcAft>
              <a:spcPts val="600"/>
            </a:spcAft>
            <a:buChar char="•"/>
          </a:pPr>
          <a:r>
            <a:rPr lang="en-US" sz="1600" b="0" i="0" kern="1200" baseline="0" dirty="0">
              <a:latin typeface="Calibri Light" panose="020F0302020204030204" pitchFamily="34" charset="0"/>
              <a:cs typeface="Calibri Light" panose="020F0302020204030204" pitchFamily="34" charset="0"/>
            </a:rPr>
            <a:t>Meal delivery services following a hospital stay (2 meals/day for 7 days)</a:t>
          </a:r>
          <a:endParaRPr lang="en-US" sz="1600" kern="1200" dirty="0">
            <a:latin typeface="Calibri Light" panose="020F0302020204030204" pitchFamily="34" charset="0"/>
            <a:cs typeface="Calibri Light" panose="020F0302020204030204" pitchFamily="34" charset="0"/>
          </a:endParaRPr>
        </a:p>
      </dsp:txBody>
      <dsp:txXfrm>
        <a:off x="1801860" y="1072930"/>
        <a:ext cx="6208282" cy="277056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2391A-A299-494F-916A-26B743346B67}">
      <dsp:nvSpPr>
        <dsp:cNvPr id="0" name=""/>
        <dsp:cNvSpPr/>
      </dsp:nvSpPr>
      <dsp:spPr>
        <a:xfrm>
          <a:off x="3008" y="10847"/>
          <a:ext cx="1808819" cy="76036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t" anchorCtr="0">
          <a:noAutofit/>
        </a:bodyPr>
        <a:lstStyle/>
        <a:p>
          <a:pPr marL="0" lvl="0" indent="0" algn="ctr" defTabSz="711200">
            <a:lnSpc>
              <a:spcPct val="90000"/>
            </a:lnSpc>
            <a:spcBef>
              <a:spcPct val="0"/>
            </a:spcBef>
            <a:spcAft>
              <a:spcPct val="35000"/>
            </a:spcAft>
            <a:buNone/>
          </a:pPr>
          <a:r>
            <a:rPr lang="en-US" sz="1600" b="0" i="0" kern="1200" baseline="0" dirty="0"/>
            <a:t>MOC 1  </a:t>
          </a:r>
          <a:r>
            <a:rPr lang="en-US" sz="1600" b="1" i="0" kern="1200" baseline="0" dirty="0"/>
            <a:t>Description of the SNP Population</a:t>
          </a:r>
          <a:endParaRPr lang="en-US" sz="1600" b="1" kern="1200" dirty="0"/>
        </a:p>
      </dsp:txBody>
      <dsp:txXfrm>
        <a:off x="3008" y="10847"/>
        <a:ext cx="1808819" cy="760362"/>
      </dsp:txXfrm>
    </dsp:sp>
    <dsp:sp modelId="{8F030ED3-24D7-4C19-881F-116CDB72E50E}">
      <dsp:nvSpPr>
        <dsp:cNvPr id="0" name=""/>
        <dsp:cNvSpPr/>
      </dsp:nvSpPr>
      <dsp:spPr>
        <a:xfrm>
          <a:off x="3008" y="752792"/>
          <a:ext cx="1808819" cy="2766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Eligibility</a:t>
          </a:r>
        </a:p>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Health Conditions</a:t>
          </a:r>
        </a:p>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Limitations and Barriers</a:t>
          </a:r>
        </a:p>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Most Vulnerable Population</a:t>
          </a:r>
        </a:p>
      </dsp:txBody>
      <dsp:txXfrm>
        <a:off x="3008" y="752792"/>
        <a:ext cx="1808819" cy="2766960"/>
      </dsp:txXfrm>
    </dsp:sp>
    <dsp:sp modelId="{B70AE021-EC48-4ACD-8212-74048589D12D}">
      <dsp:nvSpPr>
        <dsp:cNvPr id="0" name=""/>
        <dsp:cNvSpPr/>
      </dsp:nvSpPr>
      <dsp:spPr>
        <a:xfrm>
          <a:off x="2065062" y="10847"/>
          <a:ext cx="1808819" cy="76036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t" anchorCtr="0">
          <a:noAutofit/>
        </a:bodyPr>
        <a:lstStyle/>
        <a:p>
          <a:pPr marL="0" lvl="0" indent="0" algn="ctr" defTabSz="711200">
            <a:lnSpc>
              <a:spcPct val="90000"/>
            </a:lnSpc>
            <a:spcBef>
              <a:spcPct val="0"/>
            </a:spcBef>
            <a:spcAft>
              <a:spcPct val="35000"/>
            </a:spcAft>
            <a:buNone/>
          </a:pPr>
          <a:r>
            <a:rPr lang="en-US" sz="1600" b="0" i="0" kern="1200" baseline="0" dirty="0"/>
            <a:t>MOC 2              </a:t>
          </a:r>
          <a:r>
            <a:rPr lang="en-US" sz="1600" b="1" i="0" kern="1200" baseline="0" dirty="0"/>
            <a:t>Care   Coordination</a:t>
          </a:r>
          <a:endParaRPr lang="en-US" sz="1600" b="1" kern="1200" dirty="0"/>
        </a:p>
      </dsp:txBody>
      <dsp:txXfrm>
        <a:off x="2065062" y="10847"/>
        <a:ext cx="1808819" cy="760362"/>
      </dsp:txXfrm>
    </dsp:sp>
    <dsp:sp modelId="{AA7C046E-7727-4300-B260-FAC328663849}">
      <dsp:nvSpPr>
        <dsp:cNvPr id="0" name=""/>
        <dsp:cNvSpPr/>
      </dsp:nvSpPr>
      <dsp:spPr>
        <a:xfrm>
          <a:off x="2065062" y="752792"/>
          <a:ext cx="1808819" cy="2766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0" i="0" kern="1200" baseline="0" dirty="0">
              <a:latin typeface="Calibri Light" panose="020F0302020204030204" pitchFamily="34" charset="0"/>
              <a:cs typeface="Calibri Light" panose="020F0302020204030204" pitchFamily="34" charset="0"/>
            </a:rPr>
            <a:t>Health Risk Assessment Tool (HRAT)</a:t>
          </a:r>
          <a:endParaRPr lang="en-US" sz="1400" kern="1200" dirty="0">
            <a:latin typeface="Calibri Light" panose="020F0302020204030204" pitchFamily="34" charset="0"/>
            <a:cs typeface="Calibri Light" panose="020F0302020204030204" pitchFamily="34" charset="0"/>
          </a:endParaRPr>
        </a:p>
        <a:p>
          <a:pPr marL="114300" lvl="1" indent="-114300" algn="l" defTabSz="622300">
            <a:lnSpc>
              <a:spcPct val="90000"/>
            </a:lnSpc>
            <a:spcBef>
              <a:spcPct val="0"/>
            </a:spcBef>
            <a:spcAft>
              <a:spcPct val="15000"/>
            </a:spcAft>
            <a:buChar char="•"/>
          </a:pPr>
          <a:r>
            <a:rPr lang="en-US" sz="1400" b="0" i="0" kern="1200" baseline="0" dirty="0">
              <a:latin typeface="Calibri Light" panose="020F0302020204030204" pitchFamily="34" charset="0"/>
              <a:cs typeface="Calibri Light" panose="020F0302020204030204" pitchFamily="34" charset="0"/>
            </a:rPr>
            <a:t>Face-to-Face Encounter</a:t>
          </a:r>
          <a:endParaRPr lang="en-US" sz="1400" kern="1200" dirty="0">
            <a:latin typeface="Calibri Light" panose="020F0302020204030204" pitchFamily="34" charset="0"/>
            <a:cs typeface="Calibri Light" panose="020F0302020204030204" pitchFamily="34" charset="0"/>
          </a:endParaRPr>
        </a:p>
        <a:p>
          <a:pPr marL="114300" lvl="1" indent="-114300" algn="l" defTabSz="622300">
            <a:lnSpc>
              <a:spcPct val="90000"/>
            </a:lnSpc>
            <a:spcBef>
              <a:spcPct val="0"/>
            </a:spcBef>
            <a:spcAft>
              <a:spcPct val="15000"/>
            </a:spcAft>
            <a:buChar char="•"/>
          </a:pPr>
          <a:r>
            <a:rPr lang="en-US" sz="1400" b="0" i="0" kern="1200" baseline="0" dirty="0">
              <a:latin typeface="Calibri Light" panose="020F0302020204030204" pitchFamily="34" charset="0"/>
              <a:cs typeface="Calibri Light" panose="020F0302020204030204" pitchFamily="34" charset="0"/>
            </a:rPr>
            <a:t>The Individualized Care Plan (ICP)</a:t>
          </a:r>
          <a:endParaRPr lang="en-US" sz="1400" kern="1200" dirty="0">
            <a:latin typeface="Calibri Light" panose="020F0302020204030204" pitchFamily="34" charset="0"/>
            <a:cs typeface="Calibri Light" panose="020F0302020204030204" pitchFamily="34" charset="0"/>
          </a:endParaRPr>
        </a:p>
        <a:p>
          <a:pPr marL="114300" lvl="1" indent="-114300" algn="l" defTabSz="622300">
            <a:lnSpc>
              <a:spcPct val="90000"/>
            </a:lnSpc>
            <a:spcBef>
              <a:spcPct val="0"/>
            </a:spcBef>
            <a:spcAft>
              <a:spcPct val="15000"/>
            </a:spcAft>
            <a:buChar char="•"/>
          </a:pPr>
          <a:r>
            <a:rPr lang="en-US" sz="1400" b="0" i="0" kern="1200" baseline="0" dirty="0">
              <a:latin typeface="Calibri Light" panose="020F0302020204030204" pitchFamily="34" charset="0"/>
              <a:cs typeface="Calibri Light" panose="020F0302020204030204" pitchFamily="34" charset="0"/>
            </a:rPr>
            <a:t>The Interdisciplinary Care Team (ICT)</a:t>
          </a:r>
          <a:endParaRPr lang="en-US" sz="1400" kern="1200" dirty="0">
            <a:latin typeface="Calibri Light" panose="020F0302020204030204" pitchFamily="34" charset="0"/>
            <a:cs typeface="Calibri Light" panose="020F0302020204030204" pitchFamily="34" charset="0"/>
          </a:endParaRPr>
        </a:p>
        <a:p>
          <a:pPr marL="114300" lvl="1" indent="-114300" algn="l" defTabSz="622300">
            <a:lnSpc>
              <a:spcPct val="90000"/>
            </a:lnSpc>
            <a:spcBef>
              <a:spcPct val="0"/>
            </a:spcBef>
            <a:spcAft>
              <a:spcPct val="15000"/>
            </a:spcAft>
            <a:buChar char="•"/>
          </a:pPr>
          <a:r>
            <a:rPr lang="en-US" sz="1400" b="0" i="0" kern="1200" baseline="0" dirty="0">
              <a:latin typeface="Calibri Light" panose="020F0302020204030204" pitchFamily="34" charset="0"/>
              <a:cs typeface="Calibri Light" panose="020F0302020204030204" pitchFamily="34" charset="0"/>
            </a:rPr>
            <a:t>Care Transition Protocol</a:t>
          </a:r>
          <a:endParaRPr lang="en-US" sz="1400" kern="1200" dirty="0">
            <a:latin typeface="Calibri Light" panose="020F0302020204030204" pitchFamily="34" charset="0"/>
            <a:cs typeface="Calibri Light" panose="020F0302020204030204" pitchFamily="34" charset="0"/>
          </a:endParaRPr>
        </a:p>
      </dsp:txBody>
      <dsp:txXfrm>
        <a:off x="2065062" y="752792"/>
        <a:ext cx="1808819" cy="2766960"/>
      </dsp:txXfrm>
    </dsp:sp>
    <dsp:sp modelId="{F12F859F-66AC-4EBF-A8C7-4E0648C88E59}">
      <dsp:nvSpPr>
        <dsp:cNvPr id="0" name=""/>
        <dsp:cNvSpPr/>
      </dsp:nvSpPr>
      <dsp:spPr>
        <a:xfrm>
          <a:off x="4127117" y="10847"/>
          <a:ext cx="1808819" cy="76036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t" anchorCtr="0">
          <a:noAutofit/>
        </a:bodyPr>
        <a:lstStyle/>
        <a:p>
          <a:pPr marL="0" lvl="0" indent="0" algn="ctr" defTabSz="711200">
            <a:lnSpc>
              <a:spcPct val="90000"/>
            </a:lnSpc>
            <a:spcBef>
              <a:spcPct val="0"/>
            </a:spcBef>
            <a:spcAft>
              <a:spcPct val="35000"/>
            </a:spcAft>
            <a:buNone/>
          </a:pPr>
          <a:r>
            <a:rPr lang="en-US" sz="1600" b="0" i="0" kern="1200" baseline="0" dirty="0"/>
            <a:t>MOC 3               </a:t>
          </a:r>
          <a:r>
            <a:rPr lang="en-US" sz="1600" b="1" i="0" kern="1200" baseline="0" dirty="0"/>
            <a:t>SNP Provider Network</a:t>
          </a:r>
          <a:endParaRPr lang="en-US" sz="1600" b="1" kern="1200" dirty="0"/>
        </a:p>
      </dsp:txBody>
      <dsp:txXfrm>
        <a:off x="4127117" y="10847"/>
        <a:ext cx="1808819" cy="760362"/>
      </dsp:txXfrm>
    </dsp:sp>
    <dsp:sp modelId="{2274500D-B7C3-4277-A20C-D5D29490992B}">
      <dsp:nvSpPr>
        <dsp:cNvPr id="0" name=""/>
        <dsp:cNvSpPr/>
      </dsp:nvSpPr>
      <dsp:spPr>
        <a:xfrm>
          <a:off x="4127117" y="752792"/>
          <a:ext cx="1808819" cy="2766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0" i="0" kern="1200" baseline="0" dirty="0">
              <a:latin typeface="Calibri Light" panose="020F0302020204030204" pitchFamily="34" charset="0"/>
              <a:cs typeface="Calibri Light" panose="020F0302020204030204" pitchFamily="34" charset="0"/>
            </a:rPr>
            <a:t>Specialized Expertise</a:t>
          </a:r>
          <a:endParaRPr lang="en-US" sz="1400" kern="1200" dirty="0">
            <a:latin typeface="Calibri Light" panose="020F0302020204030204" pitchFamily="34" charset="0"/>
            <a:cs typeface="Calibri Light" panose="020F0302020204030204" pitchFamily="34" charset="0"/>
          </a:endParaRPr>
        </a:p>
        <a:p>
          <a:pPr marL="114300" lvl="1" indent="-114300" algn="l" defTabSz="622300">
            <a:lnSpc>
              <a:spcPct val="90000"/>
            </a:lnSpc>
            <a:spcBef>
              <a:spcPct val="0"/>
            </a:spcBef>
            <a:spcAft>
              <a:spcPct val="15000"/>
            </a:spcAft>
            <a:buChar char="•"/>
          </a:pPr>
          <a:r>
            <a:rPr lang="en-US" sz="1400" b="0" i="0" kern="1200" baseline="0" dirty="0">
              <a:latin typeface="Calibri Light" panose="020F0302020204030204" pitchFamily="34" charset="0"/>
              <a:cs typeface="Calibri Light" panose="020F0302020204030204" pitchFamily="34" charset="0"/>
            </a:rPr>
            <a:t>Clinical Practice Guidelines</a:t>
          </a:r>
          <a:endParaRPr lang="en-US" sz="1400" kern="1200" dirty="0">
            <a:latin typeface="Calibri Light" panose="020F0302020204030204" pitchFamily="34" charset="0"/>
            <a:cs typeface="Calibri Light" panose="020F0302020204030204" pitchFamily="34" charset="0"/>
          </a:endParaRPr>
        </a:p>
        <a:p>
          <a:pPr marL="114300" lvl="1" indent="-114300" algn="l" defTabSz="622300">
            <a:lnSpc>
              <a:spcPct val="90000"/>
            </a:lnSpc>
            <a:spcBef>
              <a:spcPct val="0"/>
            </a:spcBef>
            <a:spcAft>
              <a:spcPct val="15000"/>
            </a:spcAft>
            <a:buChar char="•"/>
          </a:pPr>
          <a:r>
            <a:rPr lang="en-US" sz="1400" b="0" i="0" kern="1200" baseline="0" dirty="0">
              <a:latin typeface="Calibri Light" panose="020F0302020204030204" pitchFamily="34" charset="0"/>
              <a:cs typeface="Calibri Light" panose="020F0302020204030204" pitchFamily="34" charset="0"/>
            </a:rPr>
            <a:t> MOC Training</a:t>
          </a:r>
          <a:endParaRPr lang="en-US" sz="1400" kern="1200" dirty="0">
            <a:latin typeface="Calibri Light" panose="020F0302020204030204" pitchFamily="34" charset="0"/>
            <a:cs typeface="Calibri Light" panose="020F0302020204030204" pitchFamily="34" charset="0"/>
          </a:endParaRPr>
        </a:p>
      </dsp:txBody>
      <dsp:txXfrm>
        <a:off x="4127117" y="752792"/>
        <a:ext cx="1808819" cy="2766960"/>
      </dsp:txXfrm>
    </dsp:sp>
    <dsp:sp modelId="{89D7E731-6117-4906-A432-79BE804B626C}">
      <dsp:nvSpPr>
        <dsp:cNvPr id="0" name=""/>
        <dsp:cNvSpPr/>
      </dsp:nvSpPr>
      <dsp:spPr>
        <a:xfrm>
          <a:off x="6189171" y="10847"/>
          <a:ext cx="1808819" cy="76036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a:outerShdw blurRad="50800" dist="25400" algn="bl" rotWithShape="0">
            <a:srgbClr val="000000">
              <a:alpha val="60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13792" tIns="65024" rIns="113792" bIns="65024" numCol="1" spcCol="1270" anchor="t" anchorCtr="0">
          <a:noAutofit/>
        </a:bodyPr>
        <a:lstStyle/>
        <a:p>
          <a:pPr marL="0" lvl="0" indent="0" algn="ctr" defTabSz="711200">
            <a:lnSpc>
              <a:spcPct val="90000"/>
            </a:lnSpc>
            <a:spcBef>
              <a:spcPct val="0"/>
            </a:spcBef>
            <a:spcAft>
              <a:spcPct val="35000"/>
            </a:spcAft>
            <a:buNone/>
          </a:pPr>
          <a:r>
            <a:rPr lang="en-US" sz="1600" b="0" i="0" kern="1200" baseline="0" dirty="0"/>
            <a:t>MOC 4         </a:t>
          </a:r>
          <a:r>
            <a:rPr lang="en-US" sz="1600" b="1" i="0" kern="1200" baseline="0" dirty="0"/>
            <a:t>Quality Improvement</a:t>
          </a:r>
          <a:r>
            <a:rPr lang="en-US" sz="1600" b="0" i="0" kern="1200" baseline="0" dirty="0"/>
            <a:t>                    </a:t>
          </a:r>
          <a:endParaRPr lang="en-US" sz="1600" kern="1200" dirty="0"/>
        </a:p>
      </dsp:txBody>
      <dsp:txXfrm>
        <a:off x="6189171" y="10847"/>
        <a:ext cx="1808819" cy="760362"/>
      </dsp:txXfrm>
    </dsp:sp>
    <dsp:sp modelId="{F757E3B9-622C-4AF3-9569-A5A9266265AD}">
      <dsp:nvSpPr>
        <dsp:cNvPr id="0" name=""/>
        <dsp:cNvSpPr/>
      </dsp:nvSpPr>
      <dsp:spPr>
        <a:xfrm>
          <a:off x="6189171" y="752792"/>
          <a:ext cx="1808819" cy="2766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Improvement Plans</a:t>
          </a:r>
        </a:p>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Measurable Goals and Outcomes</a:t>
          </a:r>
        </a:p>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Measuring Member Experience</a:t>
          </a:r>
        </a:p>
        <a:p>
          <a:pPr marL="114300" lvl="1" indent="-114300" algn="l" defTabSz="622300">
            <a:lnSpc>
              <a:spcPct val="90000"/>
            </a:lnSpc>
            <a:spcBef>
              <a:spcPct val="0"/>
            </a:spcBef>
            <a:spcAft>
              <a:spcPct val="15000"/>
            </a:spcAft>
            <a:buChar char="•"/>
          </a:pPr>
          <a:r>
            <a:rPr lang="en-US" sz="1400" kern="1200" dirty="0">
              <a:latin typeface="Calibri Light" panose="020F0302020204030204" pitchFamily="34" charset="0"/>
              <a:cs typeface="Calibri Light" panose="020F0302020204030204" pitchFamily="34" charset="0"/>
            </a:rPr>
            <a:t>Ongoing Performance Improvement</a:t>
          </a:r>
        </a:p>
      </dsp:txBody>
      <dsp:txXfrm>
        <a:off x="6189171" y="752792"/>
        <a:ext cx="1808819" cy="276696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4028440" cy="351737"/>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5265809" y="3"/>
            <a:ext cx="4028440" cy="351737"/>
          </a:xfrm>
          <a:prstGeom prst="rect">
            <a:avLst/>
          </a:prstGeom>
        </p:spPr>
        <p:txBody>
          <a:bodyPr vert="horz" lIns="93164" tIns="46582" rIns="93164" bIns="46582" rtlCol="0"/>
          <a:lstStyle>
            <a:lvl1pPr algn="r">
              <a:defRPr sz="1200"/>
            </a:lvl1pPr>
          </a:lstStyle>
          <a:p>
            <a:fld id="{FD8EE43A-63E3-46CC-82F4-CEC3C9CF14F9}" type="datetimeFigureOut">
              <a:rPr lang="en-US" smtClean="0"/>
              <a:t>2/11/2025</a:t>
            </a:fld>
            <a:endParaRPr lang="en-US" dirty="0"/>
          </a:p>
        </p:txBody>
      </p:sp>
      <p:sp>
        <p:nvSpPr>
          <p:cNvPr id="4" name="Footer Placeholder 3"/>
          <p:cNvSpPr>
            <a:spLocks noGrp="1"/>
          </p:cNvSpPr>
          <p:nvPr>
            <p:ph type="ftr" sz="quarter" idx="2"/>
          </p:nvPr>
        </p:nvSpPr>
        <p:spPr>
          <a:xfrm>
            <a:off x="0" y="6658665"/>
            <a:ext cx="4028440" cy="351736"/>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09" y="6658665"/>
            <a:ext cx="4028440" cy="351736"/>
          </a:xfrm>
          <a:prstGeom prst="rect">
            <a:avLst/>
          </a:prstGeom>
        </p:spPr>
        <p:txBody>
          <a:bodyPr vert="horz" lIns="93164" tIns="46582" rIns="93164" bIns="46582" rtlCol="0" anchor="b"/>
          <a:lstStyle>
            <a:lvl1pPr algn="r">
              <a:defRPr sz="1200"/>
            </a:lvl1pPr>
          </a:lstStyle>
          <a:p>
            <a:fld id="{C9495AD9-D77C-4FCC-B959-B3598D824E1B}" type="slidenum">
              <a:rPr lang="en-US" smtClean="0"/>
              <a:t>‹#›</a:t>
            </a:fld>
            <a:endParaRPr lang="en-US" dirty="0"/>
          </a:p>
        </p:txBody>
      </p:sp>
    </p:spTree>
    <p:extLst>
      <p:ext uri="{BB962C8B-B14F-4D97-AF65-F5344CB8AC3E}">
        <p14:creationId xmlns:p14="http://schemas.microsoft.com/office/powerpoint/2010/main" val="13967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5265809" y="0"/>
            <a:ext cx="4028440" cy="350520"/>
          </a:xfrm>
          <a:prstGeom prst="rect">
            <a:avLst/>
          </a:prstGeom>
        </p:spPr>
        <p:txBody>
          <a:bodyPr vert="horz" lIns="93164" tIns="46582" rIns="93164" bIns="46582" rtlCol="0"/>
          <a:lstStyle>
            <a:lvl1pPr algn="r">
              <a:defRPr sz="1200"/>
            </a:lvl1pPr>
          </a:lstStyle>
          <a:p>
            <a:fld id="{FE4F9509-C82B-473A-9DC8-97A303436051}" type="datetimeFigureOut">
              <a:rPr lang="en-US" smtClean="0"/>
              <a:t>2/11/2025</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0520"/>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64" tIns="46582" rIns="93164" bIns="46582" rtlCol="0" anchor="b"/>
          <a:lstStyle>
            <a:lvl1pPr algn="r">
              <a:defRPr sz="1200"/>
            </a:lvl1pPr>
          </a:lstStyle>
          <a:p>
            <a:fld id="{C05A3FA9-67AF-432B-967A-48A41DE5F641}" type="slidenum">
              <a:rPr lang="en-US" smtClean="0"/>
              <a:t>‹#›</a:t>
            </a:fld>
            <a:endParaRPr lang="en-US" dirty="0"/>
          </a:p>
        </p:txBody>
      </p:sp>
    </p:spTree>
    <p:extLst>
      <p:ext uri="{BB962C8B-B14F-4D97-AF65-F5344CB8AC3E}">
        <p14:creationId xmlns:p14="http://schemas.microsoft.com/office/powerpoint/2010/main" val="500685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6BA84D-5602-4006-8ED8-4FC55798010C}" type="datetime1">
              <a:rPr lang="en-US" smtClean="0"/>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3934B-4397-40A0-9766-8EC76AE632B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6284CD-D6AE-462D-85AD-54E8511E0FA8}" type="datetime1">
              <a:rPr lang="en-US" smtClean="0"/>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3934B-4397-40A0-9766-8EC76AE632B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90B395-E935-48E7-8F30-E4A991396CDA}" type="datetime1">
              <a:rPr lang="en-US" smtClean="0"/>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3934B-4397-40A0-9766-8EC76AE632B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6">
                    <a:lumMod val="50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440D74-B29C-4C51-B4CB-6B19CBDA328D}" type="datetime1">
              <a:rPr lang="en-US" smtClean="0"/>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3934B-4397-40A0-9766-8EC76AE632B6}" type="slidenum">
              <a:rPr lang="en-US" smtClean="0"/>
              <a:t>‹#›</a:t>
            </a:fld>
            <a:endParaRPr lang="en-US" dirty="0"/>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5387049"/>
            <a:ext cx="1447800" cy="1127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EB5EC5-EA5B-4B24-A27E-1142411CED4E}" type="datetime1">
              <a:rPr lang="en-US" smtClean="0"/>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3934B-4397-40A0-9766-8EC76AE632B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084055-6CD9-4F1F-9B1E-3170323D375D}" type="datetime1">
              <a:rPr lang="en-US" smtClean="0"/>
              <a:t>2/11/2025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83934B-4397-40A0-9766-8EC76AE632B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40A2347-6051-4C0F-95C9-4A802CC3A5A8}" type="datetime1">
              <a:rPr lang="en-US" smtClean="0"/>
              <a:t>2/11/2025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83934B-4397-40A0-9766-8EC76AE632B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EFE10B-A4B0-4988-B370-25AA7E31F0AE}" type="datetime1">
              <a:rPr lang="en-US" smtClean="0"/>
              <a:t>2/11/2025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83934B-4397-40A0-9766-8EC76AE632B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4595D7-7A4C-4F30-8E09-F0AF353D5463}" type="datetime1">
              <a:rPr lang="en-US" smtClean="0"/>
              <a:t>2/11/2025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83934B-4397-40A0-9766-8EC76AE632B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432114-EB3E-4F88-8253-0B0AED97885C}" type="datetime1">
              <a:rPr lang="en-US" smtClean="0"/>
              <a:t>2/11/2025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83934B-4397-40A0-9766-8EC76AE632B6}"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8B3E68FB-928A-4A2D-B1C4-DA9631BFA005}" type="datetime1">
              <a:rPr lang="en-US" smtClean="0"/>
              <a:t>2/11/2025</a:t>
            </a:fld>
            <a:endParaRPr lang="en-US" dirty="0"/>
          </a:p>
        </p:txBody>
      </p:sp>
      <p:sp>
        <p:nvSpPr>
          <p:cNvPr id="9" name="Slide Number Placeholder 8"/>
          <p:cNvSpPr>
            <a:spLocks noGrp="1"/>
          </p:cNvSpPr>
          <p:nvPr>
            <p:ph type="sldNum" sz="quarter" idx="11"/>
          </p:nvPr>
        </p:nvSpPr>
        <p:spPr/>
        <p:txBody>
          <a:bodyPr/>
          <a:lstStyle/>
          <a:p>
            <a:fld id="{8283934B-4397-40A0-9766-8EC76AE632B6}"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283934B-4397-40A0-9766-8EC76AE632B6}"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5C2C6AB-574B-4C5F-8F8A-022EA587A9FB}" type="datetime1">
              <a:rPr lang="en-US" smtClean="0"/>
              <a:t>2/11/2025</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4.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4.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4.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7.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4.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8" Type="http://schemas.openxmlformats.org/officeDocument/2006/relationships/diagramLayout" Target="../diagrams/layout18.xml"/><Relationship Id="rId3" Type="http://schemas.openxmlformats.org/officeDocument/2006/relationships/diagramLayout" Target="../diagrams/layout17.xml"/><Relationship Id="rId7" Type="http://schemas.openxmlformats.org/officeDocument/2006/relationships/diagramData" Target="../diagrams/data18.xml"/><Relationship Id="rId2" Type="http://schemas.openxmlformats.org/officeDocument/2006/relationships/diagramData" Target="../diagrams/data17.xml"/><Relationship Id="rId1" Type="http://schemas.openxmlformats.org/officeDocument/2006/relationships/slideLayout" Target="../slideLayouts/slideLayout4.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0" Type="http://schemas.openxmlformats.org/officeDocument/2006/relationships/diagramColors" Target="../diagrams/colors18.xml"/><Relationship Id="rId4" Type="http://schemas.openxmlformats.org/officeDocument/2006/relationships/diagramQuickStyle" Target="../diagrams/quickStyle17.xml"/><Relationship Id="rId9" Type="http://schemas.openxmlformats.org/officeDocument/2006/relationships/diagramQuickStyle" Target="../diagrams/quickStyle18.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4.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4.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4.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4.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4.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forms.office.com/r/u8Dsdf5mNn"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4B361-2E92-A629-F6D3-D055115EC27C}"/>
              </a:ext>
            </a:extLst>
          </p:cNvPr>
          <p:cNvSpPr>
            <a:spLocks noGrp="1"/>
          </p:cNvSpPr>
          <p:nvPr>
            <p:ph type="ctrTitle"/>
          </p:nvPr>
        </p:nvSpPr>
        <p:spPr>
          <a:xfrm>
            <a:off x="609600" y="3429000"/>
            <a:ext cx="7543800" cy="2593975"/>
          </a:xfrm>
        </p:spPr>
        <p:txBody>
          <a:bodyPr/>
          <a:lstStyle/>
          <a:p>
            <a:pPr algn="ctr"/>
            <a:r>
              <a:rPr lang="en-US" dirty="0">
                <a:solidFill>
                  <a:srgbClr val="2E56A5"/>
                </a:solidFill>
              </a:rPr>
              <a:t>Model of Care </a:t>
            </a:r>
            <a:br>
              <a:rPr lang="en-US" dirty="0">
                <a:solidFill>
                  <a:srgbClr val="2E56A5"/>
                </a:solidFill>
              </a:rPr>
            </a:br>
            <a:r>
              <a:rPr lang="en-US" sz="2800" dirty="0">
                <a:solidFill>
                  <a:srgbClr val="2E56A5"/>
                </a:solidFill>
              </a:rPr>
              <a:t>2025 Provider Training</a:t>
            </a:r>
            <a:br>
              <a:rPr lang="en-US" dirty="0">
                <a:solidFill>
                  <a:srgbClr val="002060"/>
                </a:solidFill>
              </a:rPr>
            </a:br>
            <a:endParaRPr lang="en-US" dirty="0">
              <a:solidFill>
                <a:srgbClr val="002060"/>
              </a:solidFill>
            </a:endParaRPr>
          </a:p>
        </p:txBody>
      </p:sp>
      <p:sp>
        <p:nvSpPr>
          <p:cNvPr id="6" name="object 11">
            <a:extLst>
              <a:ext uri="{FF2B5EF4-FFF2-40B4-BE49-F238E27FC236}">
                <a16:creationId xmlns:a16="http://schemas.microsoft.com/office/drawing/2014/main" id="{50720439-0F70-C5DE-9130-5276C7418399}"/>
              </a:ext>
            </a:extLst>
          </p:cNvPr>
          <p:cNvSpPr/>
          <p:nvPr/>
        </p:nvSpPr>
        <p:spPr>
          <a:xfrm>
            <a:off x="2438400" y="609600"/>
            <a:ext cx="3429000" cy="2147482"/>
          </a:xfrm>
          <a:prstGeom prst="rect">
            <a:avLst/>
          </a:prstGeom>
          <a:blipFill>
            <a:blip r:embed="rId2"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1198712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4BDA1-C6D4-5739-DAF9-307F64F642F1}"/>
              </a:ext>
            </a:extLst>
          </p:cNvPr>
          <p:cNvSpPr>
            <a:spLocks noGrp="1"/>
          </p:cNvSpPr>
          <p:nvPr>
            <p:ph type="title"/>
          </p:nvPr>
        </p:nvSpPr>
        <p:spPr>
          <a:xfrm>
            <a:off x="509018" y="86360"/>
            <a:ext cx="7620000" cy="1143000"/>
          </a:xfrm>
        </p:spPr>
        <p:txBody>
          <a:bodyPr/>
          <a:lstStyle/>
          <a:p>
            <a:pPr algn="ctr"/>
            <a:r>
              <a:rPr lang="en-US" sz="4000" dirty="0">
                <a:solidFill>
                  <a:srgbClr val="2E56A5"/>
                </a:solidFill>
                <a:latin typeface="+mn-lt"/>
              </a:rPr>
              <a:t>Types of Dual Eligible SNPs</a:t>
            </a:r>
          </a:p>
        </p:txBody>
      </p:sp>
      <p:sp>
        <p:nvSpPr>
          <p:cNvPr id="4" name="Slide Number Placeholder 3">
            <a:extLst>
              <a:ext uri="{FF2B5EF4-FFF2-40B4-BE49-F238E27FC236}">
                <a16:creationId xmlns:a16="http://schemas.microsoft.com/office/drawing/2014/main" id="{4BDDB731-63D4-4CAC-D029-C4EB337291ED}"/>
              </a:ext>
            </a:extLst>
          </p:cNvPr>
          <p:cNvSpPr>
            <a:spLocks noGrp="1"/>
          </p:cNvSpPr>
          <p:nvPr>
            <p:ph type="sldNum" sz="quarter" idx="12"/>
          </p:nvPr>
        </p:nvSpPr>
        <p:spPr/>
        <p:txBody>
          <a:bodyPr/>
          <a:lstStyle/>
          <a:p>
            <a:fld id="{8283934B-4397-40A0-9766-8EC76AE632B6}" type="slidenum">
              <a:rPr lang="en-US" smtClean="0"/>
              <a:t>10</a:t>
            </a:fld>
            <a:endParaRPr lang="en-US" dirty="0"/>
          </a:p>
        </p:txBody>
      </p:sp>
      <p:graphicFrame>
        <p:nvGraphicFramePr>
          <p:cNvPr id="7" name="Diagram 6">
            <a:extLst>
              <a:ext uri="{FF2B5EF4-FFF2-40B4-BE49-F238E27FC236}">
                <a16:creationId xmlns:a16="http://schemas.microsoft.com/office/drawing/2014/main" id="{30CDA0F0-3DF1-EF39-5CD6-1A2F4408B6F0}"/>
              </a:ext>
            </a:extLst>
          </p:cNvPr>
          <p:cNvGraphicFramePr/>
          <p:nvPr>
            <p:extLst>
              <p:ext uri="{D42A27DB-BD31-4B8C-83A1-F6EECF244321}">
                <p14:modId xmlns:p14="http://schemas.microsoft.com/office/powerpoint/2010/main" val="1494485083"/>
              </p:ext>
            </p:extLst>
          </p:nvPr>
        </p:nvGraphicFramePr>
        <p:xfrm>
          <a:off x="384268" y="1254760"/>
          <a:ext cx="76962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833E42D2-E201-6E76-AD82-F25DE1308EBC}"/>
              </a:ext>
            </a:extLst>
          </p:cNvPr>
          <p:cNvSpPr txBox="1"/>
          <p:nvPr/>
        </p:nvSpPr>
        <p:spPr>
          <a:xfrm>
            <a:off x="540804" y="5847080"/>
            <a:ext cx="7556428" cy="646331"/>
          </a:xfrm>
          <a:prstGeom prst="rect">
            <a:avLst/>
          </a:prstGeom>
          <a:noFill/>
        </p:spPr>
        <p:txBody>
          <a:bodyPr wrap="square" rtlCol="0">
            <a:spAutoFit/>
          </a:bodyPr>
          <a:lstStyle/>
          <a:p>
            <a:pPr marR="0" lvl="0" algn="ctr" defTabSz="914400" rtl="0" eaLnBrk="1" fontAlgn="auto" latinLnBrk="0" hangingPunct="1">
              <a:lnSpc>
                <a:spcPct val="100000"/>
              </a:lnSpc>
              <a:spcBef>
                <a:spcPts val="0"/>
              </a:spcBef>
              <a:spcAft>
                <a:spcPts val="0"/>
              </a:spcAft>
              <a:buClrTx/>
              <a:buSzTx/>
              <a:tabLst/>
              <a:defRPr/>
            </a:pPr>
            <a:r>
              <a:rPr lang="en-US" dirty="0">
                <a:cs typeface="Calibri Light" panose="020F0302020204030204" pitchFamily="34" charset="0"/>
              </a:rPr>
              <a:t>**All claims need to be submitted through UHP only. </a:t>
            </a:r>
          </a:p>
          <a:p>
            <a:pPr marR="0" lvl="0" algn="ctr" defTabSz="914400" rtl="0" eaLnBrk="1" fontAlgn="auto" latinLnBrk="0" hangingPunct="1">
              <a:lnSpc>
                <a:spcPct val="100000"/>
              </a:lnSpc>
              <a:spcBef>
                <a:spcPts val="0"/>
              </a:spcBef>
              <a:spcAft>
                <a:spcPts val="0"/>
              </a:spcAft>
              <a:buClrTx/>
              <a:buSzTx/>
              <a:tabLst/>
              <a:defRPr/>
            </a:pPr>
            <a:r>
              <a:rPr kumimoji="0" lang="en-US" sz="1800" i="0" u="none" strike="noStrike" kern="1200" cap="none" spc="0" normalizeH="0" baseline="0" noProof="0" dirty="0">
                <a:ln>
                  <a:noFill/>
                </a:ln>
                <a:effectLst/>
                <a:uLnTx/>
                <a:uFillTx/>
                <a:cs typeface="Calibri Light" panose="020F0302020204030204" pitchFamily="34" charset="0"/>
              </a:rPr>
              <a:t>Do Not Bill Medicaid Directly</a:t>
            </a:r>
            <a:r>
              <a:rPr lang="en-US" dirty="0">
                <a:cs typeface="Calibri Light" panose="020F0302020204030204" pitchFamily="34" charset="0"/>
              </a:rPr>
              <a:t>**</a:t>
            </a:r>
            <a:endParaRPr kumimoji="0" lang="en-US" sz="1800" i="0" u="none" strike="noStrike" kern="1200" cap="none" spc="0" normalizeH="0" baseline="0" noProof="0" dirty="0">
              <a:ln>
                <a:noFill/>
              </a:ln>
              <a:effectLst/>
              <a:uLnTx/>
              <a:uFillTx/>
              <a:cs typeface="Calibri Light" panose="020F0302020204030204" pitchFamily="34" charset="0"/>
            </a:endParaRPr>
          </a:p>
        </p:txBody>
      </p:sp>
    </p:spTree>
    <p:extLst>
      <p:ext uri="{BB962C8B-B14F-4D97-AF65-F5344CB8AC3E}">
        <p14:creationId xmlns:p14="http://schemas.microsoft.com/office/powerpoint/2010/main" val="3880953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F5E848E-D997-F3CA-40A8-38418C6B2B1B}"/>
              </a:ext>
            </a:extLst>
          </p:cNvPr>
          <p:cNvSpPr>
            <a:spLocks noGrp="1"/>
          </p:cNvSpPr>
          <p:nvPr>
            <p:ph type="title"/>
          </p:nvPr>
        </p:nvSpPr>
        <p:spPr>
          <a:xfrm>
            <a:off x="609600" y="152400"/>
            <a:ext cx="7620000" cy="1143000"/>
          </a:xfrm>
        </p:spPr>
        <p:txBody>
          <a:bodyPr/>
          <a:lstStyle/>
          <a:p>
            <a:pPr algn="ctr"/>
            <a:r>
              <a:rPr lang="en-US" sz="4000" dirty="0">
                <a:solidFill>
                  <a:srgbClr val="2E56A5"/>
                </a:solidFill>
                <a:latin typeface="+mn-lt"/>
              </a:rPr>
              <a:t>Model of Care Goals</a:t>
            </a:r>
          </a:p>
        </p:txBody>
      </p:sp>
      <p:sp>
        <p:nvSpPr>
          <p:cNvPr id="4" name="Slide Number Placeholder 3">
            <a:extLst>
              <a:ext uri="{FF2B5EF4-FFF2-40B4-BE49-F238E27FC236}">
                <a16:creationId xmlns:a16="http://schemas.microsoft.com/office/drawing/2014/main" id="{9ECBA826-12F2-7034-E103-9EF325123872}"/>
              </a:ext>
            </a:extLst>
          </p:cNvPr>
          <p:cNvSpPr>
            <a:spLocks noGrp="1"/>
          </p:cNvSpPr>
          <p:nvPr>
            <p:ph type="sldNum" sz="quarter" idx="12"/>
          </p:nvPr>
        </p:nvSpPr>
        <p:spPr/>
        <p:txBody>
          <a:bodyPr/>
          <a:lstStyle/>
          <a:p>
            <a:fld id="{8283934B-4397-40A0-9766-8EC76AE632B6}" type="slidenum">
              <a:rPr lang="en-US" smtClean="0"/>
              <a:t>11</a:t>
            </a:fld>
            <a:endParaRPr lang="en-US" dirty="0"/>
          </a:p>
        </p:txBody>
      </p:sp>
      <p:graphicFrame>
        <p:nvGraphicFramePr>
          <p:cNvPr id="2" name="Diagram 1">
            <a:extLst>
              <a:ext uri="{FF2B5EF4-FFF2-40B4-BE49-F238E27FC236}">
                <a16:creationId xmlns:a16="http://schemas.microsoft.com/office/drawing/2014/main" id="{3E845618-656B-11EA-6E78-B670C92C2AF8}"/>
              </a:ext>
            </a:extLst>
          </p:cNvPr>
          <p:cNvGraphicFramePr/>
          <p:nvPr>
            <p:extLst>
              <p:ext uri="{D42A27DB-BD31-4B8C-83A1-F6EECF244321}">
                <p14:modId xmlns:p14="http://schemas.microsoft.com/office/powerpoint/2010/main" val="2870088054"/>
              </p:ext>
            </p:extLst>
          </p:nvPr>
        </p:nvGraphicFramePr>
        <p:xfrm>
          <a:off x="466344" y="1371600"/>
          <a:ext cx="7772400" cy="47705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6622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12</a:t>
            </a:fld>
            <a:endParaRPr lang="en-US" dirty="0"/>
          </a:p>
        </p:txBody>
      </p:sp>
      <p:sp>
        <p:nvSpPr>
          <p:cNvPr id="2" name="Title 1">
            <a:extLst>
              <a:ext uri="{FF2B5EF4-FFF2-40B4-BE49-F238E27FC236}">
                <a16:creationId xmlns:a16="http://schemas.microsoft.com/office/drawing/2014/main" id="{9A75D39C-E875-772D-2563-06FA97663925}"/>
              </a:ext>
            </a:extLst>
          </p:cNvPr>
          <p:cNvSpPr>
            <a:spLocks noGrp="1"/>
          </p:cNvSpPr>
          <p:nvPr>
            <p:ph type="title" idx="4294967295"/>
          </p:nvPr>
        </p:nvSpPr>
        <p:spPr>
          <a:xfrm>
            <a:off x="787908" y="-5778"/>
            <a:ext cx="6997772" cy="944562"/>
          </a:xfrm>
        </p:spPr>
        <p:txBody>
          <a:bodyPr/>
          <a:lstStyle/>
          <a:p>
            <a:pPr algn="ctr"/>
            <a:r>
              <a:rPr lang="en-US" sz="4000" dirty="0">
                <a:solidFill>
                  <a:srgbClr val="2E56A5"/>
                </a:solidFill>
                <a:latin typeface="+mn-lt"/>
              </a:rPr>
              <a:t>Specific UHP Model of Care Goals</a:t>
            </a:r>
          </a:p>
        </p:txBody>
      </p:sp>
      <p:graphicFrame>
        <p:nvGraphicFramePr>
          <p:cNvPr id="8" name="Content Placeholder 2">
            <a:extLst>
              <a:ext uri="{FF2B5EF4-FFF2-40B4-BE49-F238E27FC236}">
                <a16:creationId xmlns:a16="http://schemas.microsoft.com/office/drawing/2014/main" id="{DE9D1F2A-96A3-E256-3796-BF4E496BDB71}"/>
              </a:ext>
            </a:extLst>
          </p:cNvPr>
          <p:cNvGraphicFramePr>
            <a:graphicFrameLocks noGrp="1"/>
          </p:cNvGraphicFramePr>
          <p:nvPr>
            <p:ph idx="4294967295"/>
            <p:extLst>
              <p:ext uri="{D42A27DB-BD31-4B8C-83A1-F6EECF244321}">
                <p14:modId xmlns:p14="http://schemas.microsoft.com/office/powerpoint/2010/main" val="4253514027"/>
              </p:ext>
            </p:extLst>
          </p:nvPr>
        </p:nvGraphicFramePr>
        <p:xfrm>
          <a:off x="228600" y="914400"/>
          <a:ext cx="8116388"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6748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747BBF5-24E7-50FF-CCE8-24E57E484617}"/>
              </a:ext>
            </a:extLst>
          </p:cNvPr>
          <p:cNvSpPr>
            <a:spLocks noGrp="1"/>
          </p:cNvSpPr>
          <p:nvPr>
            <p:ph type="title"/>
          </p:nvPr>
        </p:nvSpPr>
        <p:spPr>
          <a:xfrm>
            <a:off x="266809" y="219456"/>
            <a:ext cx="7815290" cy="609600"/>
          </a:xfrm>
        </p:spPr>
        <p:txBody>
          <a:bodyPr/>
          <a:lstStyle/>
          <a:p>
            <a:pPr algn="ctr"/>
            <a:r>
              <a:rPr lang="en-US" sz="4000" dirty="0">
                <a:solidFill>
                  <a:srgbClr val="2E56A5"/>
                </a:solidFill>
                <a:latin typeface="+mn-lt"/>
              </a:rPr>
              <a:t>SNP Benefits</a:t>
            </a:r>
          </a:p>
        </p:txBody>
      </p:sp>
      <p:sp>
        <p:nvSpPr>
          <p:cNvPr id="4" name="Slide Number Placeholder 3">
            <a:extLst>
              <a:ext uri="{FF2B5EF4-FFF2-40B4-BE49-F238E27FC236}">
                <a16:creationId xmlns:a16="http://schemas.microsoft.com/office/drawing/2014/main" id="{6AA7E606-78E0-C9CB-CBDD-B4EB2E789062}"/>
              </a:ext>
            </a:extLst>
          </p:cNvPr>
          <p:cNvSpPr>
            <a:spLocks noGrp="1"/>
          </p:cNvSpPr>
          <p:nvPr>
            <p:ph type="sldNum" sz="quarter" idx="12"/>
          </p:nvPr>
        </p:nvSpPr>
        <p:spPr/>
        <p:txBody>
          <a:bodyPr/>
          <a:lstStyle/>
          <a:p>
            <a:fld id="{8283934B-4397-40A0-9766-8EC76AE632B6}" type="slidenum">
              <a:rPr lang="en-US" smtClean="0"/>
              <a:t>13</a:t>
            </a:fld>
            <a:endParaRPr lang="en-US" dirty="0"/>
          </a:p>
        </p:txBody>
      </p:sp>
      <p:graphicFrame>
        <p:nvGraphicFramePr>
          <p:cNvPr id="5" name="Diagram 4">
            <a:extLst>
              <a:ext uri="{FF2B5EF4-FFF2-40B4-BE49-F238E27FC236}">
                <a16:creationId xmlns:a16="http://schemas.microsoft.com/office/drawing/2014/main" id="{CACE4DB4-5F41-8A3E-FD87-CB8B9F1C25AE}"/>
              </a:ext>
            </a:extLst>
          </p:cNvPr>
          <p:cNvGraphicFramePr/>
          <p:nvPr>
            <p:extLst>
              <p:ext uri="{D42A27DB-BD31-4B8C-83A1-F6EECF244321}">
                <p14:modId xmlns:p14="http://schemas.microsoft.com/office/powerpoint/2010/main" val="435106846"/>
              </p:ext>
            </p:extLst>
          </p:nvPr>
        </p:nvGraphicFramePr>
        <p:xfrm>
          <a:off x="169164" y="1426215"/>
          <a:ext cx="8010580" cy="4916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ontent Placeholder 7">
            <a:extLst>
              <a:ext uri="{FF2B5EF4-FFF2-40B4-BE49-F238E27FC236}">
                <a16:creationId xmlns:a16="http://schemas.microsoft.com/office/drawing/2014/main" id="{E028EA5D-29F4-8A50-BDA9-8AE0B3CA6E88}"/>
              </a:ext>
            </a:extLst>
          </p:cNvPr>
          <p:cNvSpPr>
            <a:spLocks noGrp="1"/>
          </p:cNvSpPr>
          <p:nvPr>
            <p:ph sz="half" idx="1"/>
          </p:nvPr>
        </p:nvSpPr>
        <p:spPr>
          <a:xfrm>
            <a:off x="76418" y="829056"/>
            <a:ext cx="8196072" cy="990600"/>
          </a:xfrm>
        </p:spPr>
        <p:txBody>
          <a:bodyPr>
            <a:normAutofit/>
          </a:bodyPr>
          <a:lstStyle/>
          <a:p>
            <a:pPr marL="114300" lvl="0" indent="0" algn="ctr">
              <a:buNone/>
            </a:pPr>
            <a:r>
              <a:rPr lang="en-US" sz="2000" b="0" dirty="0">
                <a:latin typeface="Calibri Light" panose="020F0302020204030204" pitchFamily="34" charset="0"/>
                <a:cs typeface="Calibri Light" panose="020F0302020204030204" pitchFamily="34" charset="0"/>
              </a:rPr>
              <a:t>Benefits are designed to consider the specific needs of the target population.</a:t>
            </a:r>
            <a:endParaRPr lang="en-US" sz="2000" dirty="0">
              <a:latin typeface="Calibri Light" panose="020F0302020204030204" pitchFamily="34" charset="0"/>
              <a:cs typeface="Calibri Light" panose="020F0302020204030204" pitchFamily="34" charset="0"/>
            </a:endParaRPr>
          </a:p>
          <a:p>
            <a:pPr marL="114300" lvl="0" indent="0" algn="ctr">
              <a:buNone/>
            </a:pPr>
            <a:r>
              <a:rPr lang="en-US" sz="2000" b="0" dirty="0">
                <a:latin typeface="Calibri Light" panose="020F0302020204030204" pitchFamily="34" charset="0"/>
                <a:cs typeface="Calibri Light" panose="020F0302020204030204" pitchFamily="34" charset="0"/>
              </a:rPr>
              <a:t>Specific benefits are listed in the </a:t>
            </a:r>
            <a:r>
              <a:rPr lang="en-US" sz="2000" b="0" u="sng" dirty="0">
                <a:latin typeface="Calibri Light" panose="020F0302020204030204" pitchFamily="34" charset="0"/>
                <a:cs typeface="Calibri Light" panose="020F0302020204030204" pitchFamily="34" charset="0"/>
              </a:rPr>
              <a:t>Evidence of Coverage </a:t>
            </a:r>
            <a:r>
              <a:rPr lang="en-US" sz="2000" b="0" dirty="0">
                <a:latin typeface="Calibri Light" panose="020F0302020204030204" pitchFamily="34" charset="0"/>
                <a:cs typeface="Calibri Light" panose="020F0302020204030204" pitchFamily="34" charset="0"/>
              </a:rPr>
              <a:t>for the specific plan.</a:t>
            </a:r>
            <a:endParaRPr lang="en-US" sz="20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042555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D39C-E875-772D-2563-06FA97663925}"/>
              </a:ext>
            </a:extLst>
          </p:cNvPr>
          <p:cNvSpPr>
            <a:spLocks noGrp="1"/>
          </p:cNvSpPr>
          <p:nvPr>
            <p:ph type="title"/>
          </p:nvPr>
        </p:nvSpPr>
        <p:spPr>
          <a:xfrm>
            <a:off x="495300" y="-10191"/>
            <a:ext cx="7620000" cy="1143000"/>
          </a:xfrm>
        </p:spPr>
        <p:txBody>
          <a:bodyPr/>
          <a:lstStyle/>
          <a:p>
            <a:pPr algn="ctr"/>
            <a:r>
              <a:rPr lang="en-US" sz="4000" dirty="0">
                <a:solidFill>
                  <a:srgbClr val="2E56A5"/>
                </a:solidFill>
                <a:latin typeface="+mn-lt"/>
              </a:rPr>
              <a:t>SNP Model of Care Elements</a:t>
            </a:r>
          </a:p>
        </p:txBody>
      </p:sp>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14</a:t>
            </a:fld>
            <a:endParaRPr lang="en-US" dirty="0"/>
          </a:p>
        </p:txBody>
      </p:sp>
      <p:graphicFrame>
        <p:nvGraphicFramePr>
          <p:cNvPr id="7" name="Diagram 6">
            <a:extLst>
              <a:ext uri="{FF2B5EF4-FFF2-40B4-BE49-F238E27FC236}">
                <a16:creationId xmlns:a16="http://schemas.microsoft.com/office/drawing/2014/main" id="{2DDAA08C-AAE9-A163-68FC-C59659030DAE}"/>
              </a:ext>
            </a:extLst>
          </p:cNvPr>
          <p:cNvGraphicFramePr/>
          <p:nvPr>
            <p:extLst>
              <p:ext uri="{D42A27DB-BD31-4B8C-83A1-F6EECF244321}">
                <p14:modId xmlns:p14="http://schemas.microsoft.com/office/powerpoint/2010/main" val="4104825825"/>
              </p:ext>
            </p:extLst>
          </p:nvPr>
        </p:nvGraphicFramePr>
        <p:xfrm>
          <a:off x="304800" y="2895600"/>
          <a:ext cx="8001000" cy="353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a:extLst>
              <a:ext uri="{FF2B5EF4-FFF2-40B4-BE49-F238E27FC236}">
                <a16:creationId xmlns:a16="http://schemas.microsoft.com/office/drawing/2014/main" id="{37A5BA4F-4CD1-D4A0-14E6-5575FA63C391}"/>
              </a:ext>
            </a:extLst>
          </p:cNvPr>
          <p:cNvSpPr txBox="1"/>
          <p:nvPr/>
        </p:nvSpPr>
        <p:spPr>
          <a:xfrm>
            <a:off x="266700" y="1041369"/>
            <a:ext cx="8077200" cy="1754326"/>
          </a:xfrm>
          <a:prstGeom prst="rect">
            <a:avLst/>
          </a:prstGeom>
          <a:noFill/>
        </p:spPr>
        <p:txBody>
          <a:bodyPr wrap="square">
            <a:spAutoFit/>
          </a:bodyPr>
          <a:lstStyle/>
          <a:p>
            <a:pPr algn="ctr"/>
            <a:r>
              <a:rPr lang="en-US" dirty="0">
                <a:latin typeface="Calibri Light" panose="020F0302020204030204" pitchFamily="34" charset="0"/>
                <a:cs typeface="Calibri Light" panose="020F0302020204030204" pitchFamily="34" charset="0"/>
              </a:rPr>
              <a:t>SNP Model of Care addresses SNP structure, processes, resources, and requirements.</a:t>
            </a:r>
          </a:p>
          <a:p>
            <a:pPr algn="ctr"/>
            <a:endParaRPr lang="en-US" dirty="0">
              <a:latin typeface="Calibri Light" panose="020F0302020204030204" pitchFamily="34" charset="0"/>
              <a:cs typeface="Calibri Light" panose="020F0302020204030204" pitchFamily="34" charset="0"/>
            </a:endParaRPr>
          </a:p>
          <a:p>
            <a:pPr algn="ctr"/>
            <a:r>
              <a:rPr lang="en-US" dirty="0">
                <a:latin typeface="Calibri Light" panose="020F0302020204030204" pitchFamily="34" charset="0"/>
                <a:cs typeface="Calibri Light" panose="020F0302020204030204" pitchFamily="34" charset="0"/>
              </a:rPr>
              <a:t>Th Centers for Medicare and Medicaid Services (CMS) requires all Medicare Advantage Special Needs Plans (SNPs) to develop and implement a Model of Care.</a:t>
            </a:r>
          </a:p>
          <a:p>
            <a:pPr algn="ctr"/>
            <a:endParaRPr lang="en-US" dirty="0">
              <a:latin typeface="Calibri Light" panose="020F0302020204030204" pitchFamily="34" charset="0"/>
              <a:cs typeface="Calibri Light" panose="020F0302020204030204" pitchFamily="34" charset="0"/>
            </a:endParaRPr>
          </a:p>
          <a:p>
            <a:pPr algn="ctr"/>
            <a:r>
              <a:rPr lang="en-US" dirty="0">
                <a:latin typeface="Calibri Light" panose="020F0302020204030204" pitchFamily="34" charset="0"/>
                <a:cs typeface="Calibri Light" panose="020F0302020204030204" pitchFamily="34" charset="0"/>
              </a:rPr>
              <a:t> The MOC is evaluated and approved by NCQA according to the CMS guidelines</a:t>
            </a:r>
            <a:r>
              <a:rPr lang="en-US" dirty="0"/>
              <a:t>.</a:t>
            </a:r>
          </a:p>
        </p:txBody>
      </p:sp>
    </p:spTree>
    <p:extLst>
      <p:ext uri="{BB962C8B-B14F-4D97-AF65-F5344CB8AC3E}">
        <p14:creationId xmlns:p14="http://schemas.microsoft.com/office/powerpoint/2010/main" val="2232417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71F33AE-BE2A-AE18-C07B-E6A170FEBA3F}"/>
              </a:ext>
            </a:extLst>
          </p:cNvPr>
          <p:cNvSpPr>
            <a:spLocks noGrp="1"/>
          </p:cNvSpPr>
          <p:nvPr>
            <p:ph type="title"/>
          </p:nvPr>
        </p:nvSpPr>
        <p:spPr>
          <a:xfrm>
            <a:off x="501614" y="-70104"/>
            <a:ext cx="7620000" cy="1143000"/>
          </a:xfrm>
        </p:spPr>
        <p:txBody>
          <a:bodyPr/>
          <a:lstStyle/>
          <a:p>
            <a:pPr algn="ctr"/>
            <a:r>
              <a:rPr lang="en-US" sz="4000" dirty="0">
                <a:solidFill>
                  <a:srgbClr val="2E56A5"/>
                </a:solidFill>
                <a:latin typeface="+mn-lt"/>
              </a:rPr>
              <a:t>MOC 1: Target Population</a:t>
            </a:r>
          </a:p>
        </p:txBody>
      </p:sp>
      <p:graphicFrame>
        <p:nvGraphicFramePr>
          <p:cNvPr id="2" name="Content Placeholder 1">
            <a:extLst>
              <a:ext uri="{FF2B5EF4-FFF2-40B4-BE49-F238E27FC236}">
                <a16:creationId xmlns:a16="http://schemas.microsoft.com/office/drawing/2014/main" id="{C4A06DB0-BCCB-808E-A305-879684613F62}"/>
              </a:ext>
            </a:extLst>
          </p:cNvPr>
          <p:cNvGraphicFramePr>
            <a:graphicFrameLocks noGrp="1"/>
          </p:cNvGraphicFramePr>
          <p:nvPr>
            <p:ph sz="half" idx="1"/>
            <p:extLst>
              <p:ext uri="{D42A27DB-BD31-4B8C-83A1-F6EECF244321}">
                <p14:modId xmlns:p14="http://schemas.microsoft.com/office/powerpoint/2010/main" val="144713868"/>
              </p:ext>
            </p:extLst>
          </p:nvPr>
        </p:nvGraphicFramePr>
        <p:xfrm>
          <a:off x="228600" y="990600"/>
          <a:ext cx="8166028"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a:xfrm>
            <a:off x="8531788" y="5648960"/>
            <a:ext cx="548640" cy="396240"/>
          </a:xfrm>
        </p:spPr>
        <p:txBody>
          <a:bodyPr anchor="ctr">
            <a:normAutofit/>
          </a:bodyPr>
          <a:lstStyle/>
          <a:p>
            <a:pPr>
              <a:spcAft>
                <a:spcPts val="600"/>
              </a:spcAft>
            </a:pPr>
            <a:fld id="{8283934B-4397-40A0-9766-8EC76AE632B6}" type="slidenum">
              <a:rPr lang="en-US" smtClean="0"/>
              <a:pPr>
                <a:spcAft>
                  <a:spcPts val="600"/>
                </a:spcAft>
              </a:pPr>
              <a:t>15</a:t>
            </a:fld>
            <a:endParaRPr lang="en-US"/>
          </a:p>
        </p:txBody>
      </p:sp>
    </p:spTree>
    <p:extLst>
      <p:ext uri="{BB962C8B-B14F-4D97-AF65-F5344CB8AC3E}">
        <p14:creationId xmlns:p14="http://schemas.microsoft.com/office/powerpoint/2010/main" val="133829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582D9-C520-6DCC-AE5A-39C84ECD463F}"/>
              </a:ext>
            </a:extLst>
          </p:cNvPr>
          <p:cNvSpPr>
            <a:spLocks noGrp="1"/>
          </p:cNvSpPr>
          <p:nvPr>
            <p:ph type="title"/>
          </p:nvPr>
        </p:nvSpPr>
        <p:spPr>
          <a:xfrm>
            <a:off x="685800" y="152400"/>
            <a:ext cx="7620000" cy="1143000"/>
          </a:xfrm>
        </p:spPr>
        <p:txBody>
          <a:bodyPr/>
          <a:lstStyle/>
          <a:p>
            <a:pPr algn="ctr"/>
            <a:r>
              <a:rPr lang="en-US" sz="4000" dirty="0">
                <a:solidFill>
                  <a:srgbClr val="2E56A5"/>
                </a:solidFill>
                <a:latin typeface="+mn-lt"/>
              </a:rPr>
              <a:t>MOC 2: Care Coordination</a:t>
            </a:r>
          </a:p>
        </p:txBody>
      </p:sp>
      <p:sp>
        <p:nvSpPr>
          <p:cNvPr id="3" name="Content Placeholder 2">
            <a:extLst>
              <a:ext uri="{FF2B5EF4-FFF2-40B4-BE49-F238E27FC236}">
                <a16:creationId xmlns:a16="http://schemas.microsoft.com/office/drawing/2014/main" id="{CB129842-6F7B-11F5-1B55-2154BD901F64}"/>
              </a:ext>
            </a:extLst>
          </p:cNvPr>
          <p:cNvSpPr>
            <a:spLocks noGrp="1"/>
          </p:cNvSpPr>
          <p:nvPr>
            <p:ph idx="1"/>
          </p:nvPr>
        </p:nvSpPr>
        <p:spPr>
          <a:xfrm>
            <a:off x="762000" y="1371600"/>
            <a:ext cx="7620000" cy="4800600"/>
          </a:xfrm>
        </p:spPr>
        <p:txBody>
          <a:bodyPr>
            <a:normAutofit/>
          </a:bodyPr>
          <a:lstStyle/>
          <a:p>
            <a:pPr marL="114300" indent="0">
              <a:buNone/>
            </a:pPr>
            <a:r>
              <a:rPr lang="en-US" sz="2000" dirty="0">
                <a:latin typeface="Calibri Light" panose="020F0302020204030204" pitchFamily="34" charset="0"/>
                <a:cs typeface="Calibri Light" panose="020F0302020204030204" pitchFamily="34" charset="0"/>
              </a:rPr>
              <a:t>SNP MOCs must provide Care Coordination to its members. </a:t>
            </a:r>
          </a:p>
          <a:p>
            <a:pPr marL="114300" indent="0">
              <a:buNone/>
            </a:pPr>
            <a:r>
              <a:rPr lang="en-US" sz="2000" dirty="0">
                <a:latin typeface="Calibri Light" panose="020F0302020204030204" pitchFamily="34" charset="0"/>
                <a:cs typeface="Calibri Light" panose="020F0302020204030204" pitchFamily="34" charset="0"/>
              </a:rPr>
              <a:t>Care Coordination ensures that members healthcare needs, preferences, and information sharing are met successfully over time. </a:t>
            </a:r>
          </a:p>
          <a:p>
            <a:pPr marL="114300" indent="0">
              <a:buNone/>
            </a:pPr>
            <a:r>
              <a:rPr lang="en-US" sz="2000" dirty="0">
                <a:latin typeface="Calibri Light" panose="020F0302020204030204" pitchFamily="34" charset="0"/>
                <a:cs typeface="Calibri Light" panose="020F0302020204030204" pitchFamily="34" charset="0"/>
              </a:rPr>
              <a:t>Care Coordination maximizes the use of effective, efficient, safe, and high-quality patient services that lead to improved outcomes. </a:t>
            </a:r>
          </a:p>
          <a:p>
            <a:pPr marL="114300" indent="0">
              <a:buNone/>
            </a:pPr>
            <a:r>
              <a:rPr lang="en-US" sz="2000" dirty="0">
                <a:latin typeface="Calibri Light" panose="020F0302020204030204" pitchFamily="34" charset="0"/>
                <a:cs typeface="Calibri Light" panose="020F0302020204030204" pitchFamily="34" charset="0"/>
              </a:rPr>
              <a:t>The following elements are essential components in the development of comprehensive care coordination:</a:t>
            </a:r>
          </a:p>
          <a:p>
            <a:pPr lvl="4">
              <a:buClrTx/>
            </a:pPr>
            <a:r>
              <a:rPr lang="en-US" sz="2000" dirty="0">
                <a:latin typeface="Calibri Light" panose="020F0302020204030204" pitchFamily="34" charset="0"/>
                <a:cs typeface="Calibri Light" panose="020F0302020204030204" pitchFamily="34" charset="0"/>
              </a:rPr>
              <a:t>Health Risk Assessments (HRA)  </a:t>
            </a:r>
          </a:p>
          <a:p>
            <a:pPr lvl="4">
              <a:buClrTx/>
            </a:pPr>
            <a:r>
              <a:rPr lang="en-US" sz="2000" dirty="0">
                <a:latin typeface="Calibri Light" panose="020F0302020204030204" pitchFamily="34" charset="0"/>
                <a:cs typeface="Calibri Light" panose="020F0302020204030204" pitchFamily="34" charset="0"/>
              </a:rPr>
              <a:t>Face-to-Face Encounter  </a:t>
            </a:r>
          </a:p>
          <a:p>
            <a:pPr lvl="4">
              <a:buClrTx/>
            </a:pPr>
            <a:r>
              <a:rPr lang="en-US" sz="2000" dirty="0">
                <a:latin typeface="Calibri Light" panose="020F0302020204030204" pitchFamily="34" charset="0"/>
                <a:cs typeface="Calibri Light" panose="020F0302020204030204" pitchFamily="34" charset="0"/>
              </a:rPr>
              <a:t>Individualized Care Plans (ICP) </a:t>
            </a:r>
          </a:p>
          <a:p>
            <a:pPr lvl="4">
              <a:buClrTx/>
            </a:pPr>
            <a:r>
              <a:rPr lang="en-US" sz="2000" dirty="0">
                <a:latin typeface="Calibri Light" panose="020F0302020204030204" pitchFamily="34" charset="0"/>
                <a:cs typeface="Calibri Light" panose="020F0302020204030204" pitchFamily="34" charset="0"/>
              </a:rPr>
              <a:t>Interdisciplinary Care Team (ICT) Meetings  </a:t>
            </a:r>
          </a:p>
          <a:p>
            <a:pPr lvl="4">
              <a:buClrTx/>
            </a:pPr>
            <a:r>
              <a:rPr lang="en-US" sz="2000" dirty="0">
                <a:latin typeface="Calibri Light" panose="020F0302020204030204" pitchFamily="34" charset="0"/>
                <a:cs typeface="Calibri Light" panose="020F0302020204030204" pitchFamily="34" charset="0"/>
              </a:rPr>
              <a:t>Care Transition Protocols</a:t>
            </a:r>
          </a:p>
        </p:txBody>
      </p:sp>
      <p:sp>
        <p:nvSpPr>
          <p:cNvPr id="4" name="Slide Number Placeholder 3">
            <a:extLst>
              <a:ext uri="{FF2B5EF4-FFF2-40B4-BE49-F238E27FC236}">
                <a16:creationId xmlns:a16="http://schemas.microsoft.com/office/drawing/2014/main" id="{419F539D-097A-E87F-5DDE-6E3C5F0C2C99}"/>
              </a:ext>
            </a:extLst>
          </p:cNvPr>
          <p:cNvSpPr>
            <a:spLocks noGrp="1"/>
          </p:cNvSpPr>
          <p:nvPr>
            <p:ph type="sldNum" sz="quarter" idx="12"/>
          </p:nvPr>
        </p:nvSpPr>
        <p:spPr/>
        <p:txBody>
          <a:bodyPr/>
          <a:lstStyle/>
          <a:p>
            <a:fld id="{8283934B-4397-40A0-9766-8EC76AE632B6}" type="slidenum">
              <a:rPr lang="en-US" smtClean="0"/>
              <a:t>16</a:t>
            </a:fld>
            <a:endParaRPr lang="en-US" dirty="0"/>
          </a:p>
        </p:txBody>
      </p:sp>
    </p:spTree>
    <p:extLst>
      <p:ext uri="{BB962C8B-B14F-4D97-AF65-F5344CB8AC3E}">
        <p14:creationId xmlns:p14="http://schemas.microsoft.com/office/powerpoint/2010/main" val="3622869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D39C-E875-772D-2563-06FA97663925}"/>
              </a:ext>
            </a:extLst>
          </p:cNvPr>
          <p:cNvSpPr>
            <a:spLocks noGrp="1"/>
          </p:cNvSpPr>
          <p:nvPr>
            <p:ph type="title"/>
          </p:nvPr>
        </p:nvSpPr>
        <p:spPr>
          <a:xfrm>
            <a:off x="457200" y="181372"/>
            <a:ext cx="7620000" cy="1143000"/>
          </a:xfrm>
        </p:spPr>
        <p:txBody>
          <a:bodyPr/>
          <a:lstStyle/>
          <a:p>
            <a:pPr algn="ctr"/>
            <a:r>
              <a:rPr lang="en-US" sz="4000" dirty="0">
                <a:solidFill>
                  <a:srgbClr val="2E56A5"/>
                </a:solidFill>
                <a:latin typeface="+mn-lt"/>
              </a:rPr>
              <a:t>MOC 2: Health Risk Assessment (HRA)</a:t>
            </a:r>
          </a:p>
        </p:txBody>
      </p:sp>
      <p:graphicFrame>
        <p:nvGraphicFramePr>
          <p:cNvPr id="3" name="Content Placeholder 2">
            <a:extLst>
              <a:ext uri="{FF2B5EF4-FFF2-40B4-BE49-F238E27FC236}">
                <a16:creationId xmlns:a16="http://schemas.microsoft.com/office/drawing/2014/main" id="{ABFB78A0-193E-5B83-FAAD-7DEA49CD27C9}"/>
              </a:ext>
            </a:extLst>
          </p:cNvPr>
          <p:cNvGraphicFramePr>
            <a:graphicFrameLocks noGrp="1"/>
          </p:cNvGraphicFramePr>
          <p:nvPr>
            <p:ph sz="half" idx="1"/>
            <p:extLst>
              <p:ext uri="{D42A27DB-BD31-4B8C-83A1-F6EECF244321}">
                <p14:modId xmlns:p14="http://schemas.microsoft.com/office/powerpoint/2010/main" val="190305870"/>
              </p:ext>
            </p:extLst>
          </p:nvPr>
        </p:nvGraphicFramePr>
        <p:xfrm>
          <a:off x="260604" y="1905000"/>
          <a:ext cx="8013192"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17</a:t>
            </a:fld>
            <a:endParaRPr lang="en-US" dirty="0"/>
          </a:p>
        </p:txBody>
      </p:sp>
      <p:sp>
        <p:nvSpPr>
          <p:cNvPr id="7" name="TextBox 6">
            <a:extLst>
              <a:ext uri="{FF2B5EF4-FFF2-40B4-BE49-F238E27FC236}">
                <a16:creationId xmlns:a16="http://schemas.microsoft.com/office/drawing/2014/main" id="{25071B9B-386D-5835-F45D-76161C12BBF0}"/>
              </a:ext>
            </a:extLst>
          </p:cNvPr>
          <p:cNvSpPr txBox="1"/>
          <p:nvPr/>
        </p:nvSpPr>
        <p:spPr>
          <a:xfrm>
            <a:off x="260604" y="1248623"/>
            <a:ext cx="8013192" cy="646331"/>
          </a:xfrm>
          <a:prstGeom prst="rect">
            <a:avLst/>
          </a:prstGeom>
          <a:noFill/>
        </p:spPr>
        <p:txBody>
          <a:bodyPr wrap="square">
            <a:spAutoFit/>
          </a:bodyPr>
          <a:lstStyle/>
          <a:p>
            <a:pPr algn="ctr"/>
            <a:r>
              <a:rPr lang="en-US" dirty="0"/>
              <a:t>The Health Risk Assessment is the starting point for member assessment and care planning. It is also an annual checkpoint for reassessment of key health metrics. </a:t>
            </a:r>
          </a:p>
        </p:txBody>
      </p:sp>
    </p:spTree>
    <p:extLst>
      <p:ext uri="{BB962C8B-B14F-4D97-AF65-F5344CB8AC3E}">
        <p14:creationId xmlns:p14="http://schemas.microsoft.com/office/powerpoint/2010/main" val="190688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D39C-E875-772D-2563-06FA97663925}"/>
              </a:ext>
            </a:extLst>
          </p:cNvPr>
          <p:cNvSpPr>
            <a:spLocks noGrp="1"/>
          </p:cNvSpPr>
          <p:nvPr>
            <p:ph type="title"/>
          </p:nvPr>
        </p:nvSpPr>
        <p:spPr>
          <a:xfrm>
            <a:off x="457200" y="274638"/>
            <a:ext cx="7620000" cy="1143000"/>
          </a:xfrm>
        </p:spPr>
        <p:txBody>
          <a:bodyPr anchor="ctr">
            <a:normAutofit/>
          </a:bodyPr>
          <a:lstStyle/>
          <a:p>
            <a:pPr algn="ctr">
              <a:lnSpc>
                <a:spcPct val="90000"/>
              </a:lnSpc>
            </a:pPr>
            <a:r>
              <a:rPr lang="en-US" sz="3600" dirty="0">
                <a:solidFill>
                  <a:srgbClr val="2E56A5"/>
                </a:solidFill>
                <a:latin typeface="+mn-lt"/>
              </a:rPr>
              <a:t>MOC 2: Health Risk Assessment (HRA)</a:t>
            </a:r>
          </a:p>
        </p:txBody>
      </p:sp>
      <p:sp>
        <p:nvSpPr>
          <p:cNvPr id="6" name="Content Placeholder 5">
            <a:extLst>
              <a:ext uri="{FF2B5EF4-FFF2-40B4-BE49-F238E27FC236}">
                <a16:creationId xmlns:a16="http://schemas.microsoft.com/office/drawing/2014/main" id="{2192111B-8436-981D-BC10-AEC3E46C05ED}"/>
              </a:ext>
            </a:extLst>
          </p:cNvPr>
          <p:cNvSpPr>
            <a:spLocks noGrp="1"/>
          </p:cNvSpPr>
          <p:nvPr>
            <p:ph sz="half" idx="1"/>
          </p:nvPr>
        </p:nvSpPr>
        <p:spPr>
          <a:xfrm>
            <a:off x="594165" y="1752600"/>
            <a:ext cx="3657600" cy="4590288"/>
          </a:xfrm>
        </p:spPr>
        <p:txBody>
          <a:bodyPr>
            <a:normAutofit/>
          </a:bodyPr>
          <a:lstStyle/>
          <a:p>
            <a:pPr marL="114300" indent="0">
              <a:buNone/>
            </a:pPr>
            <a:r>
              <a:rPr lang="en-US" sz="2200" dirty="0">
                <a:latin typeface="Calibri Light" panose="020F0302020204030204" pitchFamily="34" charset="0"/>
                <a:cs typeface="Calibri Light" panose="020F0302020204030204" pitchFamily="34" charset="0"/>
              </a:rPr>
              <a:t>A comprehensive initial assessment is completed within 90 days of the completion of the HRA.</a:t>
            </a:r>
          </a:p>
          <a:p>
            <a:pPr marL="114300" indent="0">
              <a:buNone/>
            </a:pPr>
            <a:endParaRPr lang="en-US" sz="2200" dirty="0">
              <a:latin typeface="Calibri Light" panose="020F0302020204030204" pitchFamily="34" charset="0"/>
              <a:cs typeface="Calibri Light" panose="020F0302020204030204" pitchFamily="34" charset="0"/>
            </a:endParaRPr>
          </a:p>
          <a:p>
            <a:pPr marL="114300" indent="0">
              <a:buNone/>
            </a:pPr>
            <a:r>
              <a:rPr lang="en-US" sz="2200" dirty="0">
                <a:latin typeface="Calibri Light" panose="020F0302020204030204" pitchFamily="34" charset="0"/>
                <a:cs typeface="Calibri Light" panose="020F0302020204030204" pitchFamily="34" charset="0"/>
              </a:rPr>
              <a:t>An annual reassessment of the member’s medical, physical, cognitive, psychosocial, functional, and mental health needs is also conducted. </a:t>
            </a:r>
          </a:p>
          <a:p>
            <a:pPr marL="114300" indent="0">
              <a:buNone/>
            </a:pPr>
            <a:endParaRPr lang="en-US" sz="2600" dirty="0"/>
          </a:p>
        </p:txBody>
      </p:sp>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a:xfrm>
            <a:off x="8531788" y="5648960"/>
            <a:ext cx="548640" cy="396240"/>
          </a:xfrm>
        </p:spPr>
        <p:txBody>
          <a:bodyPr anchor="ctr">
            <a:normAutofit/>
          </a:bodyPr>
          <a:lstStyle/>
          <a:p>
            <a:pPr>
              <a:spcAft>
                <a:spcPts val="600"/>
              </a:spcAft>
            </a:pPr>
            <a:fld id="{8283934B-4397-40A0-9766-8EC76AE632B6}" type="slidenum">
              <a:rPr lang="en-US" smtClean="0"/>
              <a:pPr>
                <a:spcAft>
                  <a:spcPts val="600"/>
                </a:spcAft>
              </a:pPr>
              <a:t>18</a:t>
            </a:fld>
            <a:endParaRPr lang="en-US"/>
          </a:p>
        </p:txBody>
      </p:sp>
      <p:pic>
        <p:nvPicPr>
          <p:cNvPr id="5" name="Picture 4">
            <a:extLst>
              <a:ext uri="{FF2B5EF4-FFF2-40B4-BE49-F238E27FC236}">
                <a16:creationId xmlns:a16="http://schemas.microsoft.com/office/drawing/2014/main" id="{43C5A0F4-2805-5980-9A06-9622FAA46C0C}"/>
              </a:ext>
            </a:extLst>
          </p:cNvPr>
          <p:cNvPicPr>
            <a:picLocks noChangeAspect="1"/>
          </p:cNvPicPr>
          <p:nvPr/>
        </p:nvPicPr>
        <p:blipFill>
          <a:blip r:embed="rId2"/>
          <a:stretch>
            <a:fillRect/>
          </a:stretch>
        </p:blipFill>
        <p:spPr>
          <a:xfrm>
            <a:off x="4191000" y="1524000"/>
            <a:ext cx="3436337" cy="440602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65852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6CECA3EA-1B5C-A8EA-B19B-8A6679C95322}"/>
              </a:ext>
            </a:extLst>
          </p:cNvPr>
          <p:cNvGraphicFramePr>
            <a:graphicFrameLocks noGrp="1"/>
          </p:cNvGraphicFramePr>
          <p:nvPr>
            <p:ph sz="half" idx="1"/>
            <p:extLst>
              <p:ext uri="{D42A27DB-BD31-4B8C-83A1-F6EECF244321}">
                <p14:modId xmlns:p14="http://schemas.microsoft.com/office/powerpoint/2010/main" val="2305146788"/>
              </p:ext>
            </p:extLst>
          </p:nvPr>
        </p:nvGraphicFramePr>
        <p:xfrm>
          <a:off x="457200" y="1295400"/>
          <a:ext cx="76962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B55F1783-2AFA-F307-17B6-ED7AF6038373}"/>
              </a:ext>
            </a:extLst>
          </p:cNvPr>
          <p:cNvSpPr>
            <a:spLocks noGrp="1"/>
          </p:cNvSpPr>
          <p:nvPr>
            <p:ph type="sldNum" sz="quarter" idx="12"/>
          </p:nvPr>
        </p:nvSpPr>
        <p:spPr/>
        <p:txBody>
          <a:bodyPr/>
          <a:lstStyle/>
          <a:p>
            <a:fld id="{8283934B-4397-40A0-9766-8EC76AE632B6}" type="slidenum">
              <a:rPr lang="en-US" smtClean="0"/>
              <a:t>19</a:t>
            </a:fld>
            <a:endParaRPr lang="en-US" dirty="0"/>
          </a:p>
        </p:txBody>
      </p:sp>
      <p:sp>
        <p:nvSpPr>
          <p:cNvPr id="7" name="Title 1">
            <a:extLst>
              <a:ext uri="{FF2B5EF4-FFF2-40B4-BE49-F238E27FC236}">
                <a16:creationId xmlns:a16="http://schemas.microsoft.com/office/drawing/2014/main" id="{1B2F9AA8-1AC8-5192-6C0F-9A613F905837}"/>
              </a:ext>
            </a:extLst>
          </p:cNvPr>
          <p:cNvSpPr>
            <a:spLocks noGrp="1"/>
          </p:cNvSpPr>
          <p:nvPr>
            <p:ph type="title"/>
          </p:nvPr>
        </p:nvSpPr>
        <p:spPr>
          <a:xfrm>
            <a:off x="457200" y="274638"/>
            <a:ext cx="7620000" cy="1143000"/>
          </a:xfrm>
        </p:spPr>
        <p:txBody>
          <a:bodyPr anchor="ctr">
            <a:normAutofit/>
          </a:bodyPr>
          <a:lstStyle/>
          <a:p>
            <a:pPr algn="ctr">
              <a:lnSpc>
                <a:spcPct val="90000"/>
              </a:lnSpc>
            </a:pPr>
            <a:r>
              <a:rPr lang="en-US" sz="3600" dirty="0">
                <a:solidFill>
                  <a:srgbClr val="2E56A5"/>
                </a:solidFill>
                <a:latin typeface="+mn-lt"/>
              </a:rPr>
              <a:t>MOC 2: Face to Face Encounter</a:t>
            </a:r>
          </a:p>
        </p:txBody>
      </p:sp>
    </p:spTree>
    <p:extLst>
      <p:ext uri="{BB962C8B-B14F-4D97-AF65-F5344CB8AC3E}">
        <p14:creationId xmlns:p14="http://schemas.microsoft.com/office/powerpoint/2010/main" val="3091554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4DCE0-D9F2-7D47-DA61-C7681A612EC5}"/>
              </a:ext>
            </a:extLst>
          </p:cNvPr>
          <p:cNvSpPr>
            <a:spLocks noGrp="1"/>
          </p:cNvSpPr>
          <p:nvPr>
            <p:ph type="title"/>
          </p:nvPr>
        </p:nvSpPr>
        <p:spPr>
          <a:xfrm>
            <a:off x="0" y="625856"/>
            <a:ext cx="8485196" cy="2438400"/>
          </a:xfrm>
        </p:spPr>
        <p:txBody>
          <a:bodyPr anchor="ctr">
            <a:normAutofit/>
          </a:bodyPr>
          <a:lstStyle/>
          <a:p>
            <a:pPr algn="ctr"/>
            <a:r>
              <a:rPr lang="en-US" sz="4000" dirty="0">
                <a:solidFill>
                  <a:srgbClr val="2E56A5"/>
                </a:solidFill>
                <a:latin typeface="Calibri" panose="020F0502020204030204" pitchFamily="34" charset="0"/>
                <a:cs typeface="Calibri" panose="020F0502020204030204" pitchFamily="34" charset="0"/>
              </a:rPr>
              <a:t>Welcome to Ultimate Health </a:t>
            </a:r>
            <a:r>
              <a:rPr lang="en-US" sz="4000">
                <a:solidFill>
                  <a:srgbClr val="2E56A5"/>
                </a:solidFill>
                <a:latin typeface="Calibri" panose="020F0502020204030204" pitchFamily="34" charset="0"/>
                <a:cs typeface="Calibri" panose="020F0502020204030204" pitchFamily="34" charset="0"/>
              </a:rPr>
              <a:t>Plans 2025 </a:t>
            </a:r>
            <a:r>
              <a:rPr lang="en-US" sz="4000" dirty="0">
                <a:solidFill>
                  <a:srgbClr val="2E56A5"/>
                </a:solidFill>
                <a:latin typeface="Calibri" panose="020F0502020204030204" pitchFamily="34" charset="0"/>
                <a:cs typeface="Calibri" panose="020F0502020204030204" pitchFamily="34" charset="0"/>
              </a:rPr>
              <a:t>Model of Care Training </a:t>
            </a:r>
            <a:br>
              <a:rPr lang="en-US" sz="4000" dirty="0">
                <a:solidFill>
                  <a:srgbClr val="2E56A5"/>
                </a:solidFill>
                <a:latin typeface="Calibri" panose="020F0502020204030204" pitchFamily="34" charset="0"/>
                <a:cs typeface="Calibri" panose="020F0502020204030204" pitchFamily="34" charset="0"/>
              </a:rPr>
            </a:br>
            <a:r>
              <a:rPr lang="en-US" sz="4000" dirty="0">
                <a:solidFill>
                  <a:srgbClr val="2E56A5"/>
                </a:solidFill>
                <a:latin typeface="Calibri" panose="020F0502020204030204" pitchFamily="34" charset="0"/>
                <a:cs typeface="Calibri" panose="020F0502020204030204" pitchFamily="34" charset="0"/>
              </a:rPr>
              <a:t>for Providers</a:t>
            </a:r>
          </a:p>
        </p:txBody>
      </p:sp>
      <p:sp>
        <p:nvSpPr>
          <p:cNvPr id="3" name="Content Placeholder 2">
            <a:extLst>
              <a:ext uri="{FF2B5EF4-FFF2-40B4-BE49-F238E27FC236}">
                <a16:creationId xmlns:a16="http://schemas.microsoft.com/office/drawing/2014/main" id="{16466286-1DB0-42F0-3345-F943BECCD1C4}"/>
              </a:ext>
            </a:extLst>
          </p:cNvPr>
          <p:cNvSpPr>
            <a:spLocks noGrp="1"/>
          </p:cNvSpPr>
          <p:nvPr>
            <p:ph sz="half" idx="1"/>
          </p:nvPr>
        </p:nvSpPr>
        <p:spPr>
          <a:xfrm>
            <a:off x="356398" y="3101848"/>
            <a:ext cx="7772400" cy="2807208"/>
          </a:xfrm>
        </p:spPr>
        <p:txBody>
          <a:bodyPr>
            <a:normAutofit/>
          </a:bodyPr>
          <a:lstStyle/>
          <a:p>
            <a:pPr>
              <a:lnSpc>
                <a:spcPct val="90000"/>
              </a:lnSpc>
            </a:pPr>
            <a:endParaRPr lang="en-US" sz="2000" dirty="0">
              <a:latin typeface="Calibri Light" panose="020F0302020204030204" pitchFamily="34" charset="0"/>
              <a:cs typeface="Calibri Light" panose="020F0302020204030204" pitchFamily="34" charset="0"/>
            </a:endParaRPr>
          </a:p>
          <a:p>
            <a:pPr marL="0" indent="0" algn="ctr">
              <a:lnSpc>
                <a:spcPct val="90000"/>
              </a:lnSpc>
              <a:buNone/>
            </a:pPr>
            <a:r>
              <a:rPr lang="en-US" sz="2400" dirty="0">
                <a:latin typeface="Calibri Light" panose="020F0302020204030204" pitchFamily="34" charset="0"/>
                <a:cs typeface="Calibri Light" panose="020F0302020204030204" pitchFamily="34" charset="0"/>
              </a:rPr>
              <a:t>We value your partnership in caring for our members. </a:t>
            </a:r>
          </a:p>
          <a:p>
            <a:pPr marL="0" indent="0" algn="ctr">
              <a:lnSpc>
                <a:spcPct val="90000"/>
              </a:lnSpc>
              <a:buNone/>
            </a:pPr>
            <a:endParaRPr lang="en-US" sz="2400" dirty="0">
              <a:latin typeface="Calibri Light" panose="020F0302020204030204" pitchFamily="34" charset="0"/>
              <a:cs typeface="Calibri Light" panose="020F0302020204030204" pitchFamily="34" charset="0"/>
            </a:endParaRPr>
          </a:p>
          <a:p>
            <a:pPr marL="0" indent="0" algn="ctr">
              <a:lnSpc>
                <a:spcPct val="90000"/>
              </a:lnSpc>
              <a:buNone/>
            </a:pPr>
            <a:r>
              <a:rPr lang="en-US" sz="2400" dirty="0">
                <a:latin typeface="Calibri Light" panose="020F0302020204030204" pitchFamily="34" charset="0"/>
                <a:cs typeface="Calibri Light" panose="020F0302020204030204" pitchFamily="34" charset="0"/>
              </a:rPr>
              <a:t>This course will provide you with information to help you </a:t>
            </a:r>
          </a:p>
          <a:p>
            <a:pPr marL="0" indent="0" algn="ctr">
              <a:lnSpc>
                <a:spcPct val="90000"/>
              </a:lnSpc>
              <a:buNone/>
            </a:pPr>
            <a:r>
              <a:rPr lang="en-US" sz="2400" dirty="0">
                <a:latin typeface="Calibri Light" panose="020F0302020204030204" pitchFamily="34" charset="0"/>
                <a:cs typeface="Calibri Light" panose="020F0302020204030204" pitchFamily="34" charset="0"/>
              </a:rPr>
              <a:t>care for your patients with special needs.</a:t>
            </a:r>
          </a:p>
          <a:p>
            <a:pPr>
              <a:lnSpc>
                <a:spcPct val="90000"/>
              </a:lnSpc>
            </a:pPr>
            <a:endParaRPr lang="en-US" sz="2200" dirty="0"/>
          </a:p>
        </p:txBody>
      </p:sp>
      <p:sp>
        <p:nvSpPr>
          <p:cNvPr id="4" name="Slide Number Placeholder 3">
            <a:extLst>
              <a:ext uri="{FF2B5EF4-FFF2-40B4-BE49-F238E27FC236}">
                <a16:creationId xmlns:a16="http://schemas.microsoft.com/office/drawing/2014/main" id="{85F6352F-5BBC-2DE4-CDD1-5F777D7B9F88}"/>
              </a:ext>
            </a:extLst>
          </p:cNvPr>
          <p:cNvSpPr>
            <a:spLocks noGrp="1"/>
          </p:cNvSpPr>
          <p:nvPr>
            <p:ph type="sldNum" sz="quarter" idx="12"/>
          </p:nvPr>
        </p:nvSpPr>
        <p:spPr>
          <a:xfrm>
            <a:off x="8531788" y="5648960"/>
            <a:ext cx="548640" cy="396240"/>
          </a:xfrm>
        </p:spPr>
        <p:txBody>
          <a:bodyPr anchor="ctr">
            <a:normAutofit/>
          </a:bodyPr>
          <a:lstStyle/>
          <a:p>
            <a:pPr>
              <a:spcAft>
                <a:spcPts val="600"/>
              </a:spcAft>
            </a:pPr>
            <a:fld id="{8283934B-4397-40A0-9766-8EC76AE632B6}" type="slidenum">
              <a:rPr lang="en-US" smtClean="0"/>
              <a:pPr>
                <a:spcAft>
                  <a:spcPts val="600"/>
                </a:spcAft>
              </a:pPr>
              <a:t>2</a:t>
            </a:fld>
            <a:endParaRPr lang="en-US"/>
          </a:p>
        </p:txBody>
      </p:sp>
    </p:spTree>
    <p:extLst>
      <p:ext uri="{BB962C8B-B14F-4D97-AF65-F5344CB8AC3E}">
        <p14:creationId xmlns:p14="http://schemas.microsoft.com/office/powerpoint/2010/main" val="61501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011164F6-F297-D4BD-F93A-024CEB4131A5}"/>
              </a:ext>
            </a:extLst>
          </p:cNvPr>
          <p:cNvGraphicFramePr>
            <a:graphicFrameLocks noGrp="1"/>
          </p:cNvGraphicFramePr>
          <p:nvPr>
            <p:ph sz="half" idx="1"/>
            <p:extLst>
              <p:ext uri="{D42A27DB-BD31-4B8C-83A1-F6EECF244321}">
                <p14:modId xmlns:p14="http://schemas.microsoft.com/office/powerpoint/2010/main" val="411247416"/>
              </p:ext>
            </p:extLst>
          </p:nvPr>
        </p:nvGraphicFramePr>
        <p:xfrm>
          <a:off x="304800" y="1295400"/>
          <a:ext cx="7924800" cy="474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20</a:t>
            </a:fld>
            <a:endParaRPr lang="en-US" dirty="0"/>
          </a:p>
        </p:txBody>
      </p:sp>
      <p:sp>
        <p:nvSpPr>
          <p:cNvPr id="7" name="Title 1">
            <a:extLst>
              <a:ext uri="{FF2B5EF4-FFF2-40B4-BE49-F238E27FC236}">
                <a16:creationId xmlns:a16="http://schemas.microsoft.com/office/drawing/2014/main" id="{99FC66FC-FB36-65C3-9B82-FC66059C2396}"/>
              </a:ext>
            </a:extLst>
          </p:cNvPr>
          <p:cNvSpPr>
            <a:spLocks noGrp="1"/>
          </p:cNvSpPr>
          <p:nvPr>
            <p:ph type="title"/>
          </p:nvPr>
        </p:nvSpPr>
        <p:spPr>
          <a:xfrm>
            <a:off x="457200" y="304800"/>
            <a:ext cx="7620000" cy="868362"/>
          </a:xfrm>
        </p:spPr>
        <p:txBody>
          <a:bodyPr anchor="ctr">
            <a:normAutofit/>
          </a:bodyPr>
          <a:lstStyle/>
          <a:p>
            <a:pPr algn="ctr">
              <a:lnSpc>
                <a:spcPct val="90000"/>
              </a:lnSpc>
            </a:pPr>
            <a:r>
              <a:rPr lang="en-US" sz="3600" dirty="0">
                <a:solidFill>
                  <a:srgbClr val="2E56A5"/>
                </a:solidFill>
                <a:latin typeface="+mn-lt"/>
              </a:rPr>
              <a:t>MOC 2: Individualized Care Plan (ICP)</a:t>
            </a:r>
          </a:p>
        </p:txBody>
      </p:sp>
    </p:spTree>
    <p:extLst>
      <p:ext uri="{BB962C8B-B14F-4D97-AF65-F5344CB8AC3E}">
        <p14:creationId xmlns:p14="http://schemas.microsoft.com/office/powerpoint/2010/main" val="1369343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CB4693A0-6CD6-3051-8060-9E6766BFBA90}"/>
              </a:ext>
            </a:extLst>
          </p:cNvPr>
          <p:cNvGraphicFramePr>
            <a:graphicFrameLocks noGrp="1"/>
          </p:cNvGraphicFramePr>
          <p:nvPr>
            <p:ph sz="half" idx="1"/>
            <p:extLst>
              <p:ext uri="{D42A27DB-BD31-4B8C-83A1-F6EECF244321}">
                <p14:modId xmlns:p14="http://schemas.microsoft.com/office/powerpoint/2010/main" val="566428945"/>
              </p:ext>
            </p:extLst>
          </p:nvPr>
        </p:nvGraphicFramePr>
        <p:xfrm>
          <a:off x="304800" y="1328420"/>
          <a:ext cx="7924800" cy="4201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21</a:t>
            </a:fld>
            <a:endParaRPr lang="en-US" dirty="0"/>
          </a:p>
        </p:txBody>
      </p:sp>
      <p:sp>
        <p:nvSpPr>
          <p:cNvPr id="7" name="Title 1">
            <a:extLst>
              <a:ext uri="{FF2B5EF4-FFF2-40B4-BE49-F238E27FC236}">
                <a16:creationId xmlns:a16="http://schemas.microsoft.com/office/drawing/2014/main" id="{99FC66FC-FB36-65C3-9B82-FC66059C2396}"/>
              </a:ext>
            </a:extLst>
          </p:cNvPr>
          <p:cNvSpPr>
            <a:spLocks noGrp="1"/>
          </p:cNvSpPr>
          <p:nvPr>
            <p:ph type="title"/>
          </p:nvPr>
        </p:nvSpPr>
        <p:spPr>
          <a:xfrm>
            <a:off x="457200" y="274638"/>
            <a:ext cx="7620000" cy="868362"/>
          </a:xfrm>
        </p:spPr>
        <p:txBody>
          <a:bodyPr anchor="ctr">
            <a:normAutofit/>
          </a:bodyPr>
          <a:lstStyle/>
          <a:p>
            <a:pPr algn="ctr">
              <a:lnSpc>
                <a:spcPct val="90000"/>
              </a:lnSpc>
            </a:pPr>
            <a:r>
              <a:rPr lang="en-US" sz="3600" dirty="0">
                <a:solidFill>
                  <a:srgbClr val="2E56A5"/>
                </a:solidFill>
                <a:latin typeface="+mn-lt"/>
              </a:rPr>
              <a:t>MOC 2: Individualized Care Plan (ICP)</a:t>
            </a:r>
          </a:p>
        </p:txBody>
      </p:sp>
      <p:sp>
        <p:nvSpPr>
          <p:cNvPr id="2" name="TextBox 1">
            <a:extLst>
              <a:ext uri="{FF2B5EF4-FFF2-40B4-BE49-F238E27FC236}">
                <a16:creationId xmlns:a16="http://schemas.microsoft.com/office/drawing/2014/main" id="{99B4982F-492B-4C58-1561-BCA574513BA5}"/>
              </a:ext>
            </a:extLst>
          </p:cNvPr>
          <p:cNvSpPr txBox="1"/>
          <p:nvPr/>
        </p:nvSpPr>
        <p:spPr>
          <a:xfrm>
            <a:off x="190500" y="5594096"/>
            <a:ext cx="8153400" cy="584775"/>
          </a:xfrm>
          <a:prstGeom prst="rect">
            <a:avLst/>
          </a:prstGeom>
          <a:noFill/>
        </p:spPr>
        <p:txBody>
          <a:bodyPr wrap="square" rtlCol="0">
            <a:spAutoFit/>
          </a:bodyPr>
          <a:lstStyle/>
          <a:p>
            <a:pPr marL="114300" indent="0" algn="ctr">
              <a:buNone/>
            </a:pPr>
            <a:r>
              <a:rPr lang="en-US" sz="1600" dirty="0"/>
              <a:t>**Members may opt out of case management; however, PCPs, caregivers or treating providers may refer members to case management at any time. Members may also self refer. **</a:t>
            </a:r>
          </a:p>
        </p:txBody>
      </p:sp>
    </p:spTree>
    <p:extLst>
      <p:ext uri="{BB962C8B-B14F-4D97-AF65-F5344CB8AC3E}">
        <p14:creationId xmlns:p14="http://schemas.microsoft.com/office/powerpoint/2010/main" val="17719386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9B00E9-57F3-091B-DC1E-27A44C750D88}"/>
              </a:ext>
            </a:extLst>
          </p:cNvPr>
          <p:cNvSpPr>
            <a:spLocks noGrp="1"/>
          </p:cNvSpPr>
          <p:nvPr>
            <p:ph type="sldNum" sz="quarter" idx="12"/>
          </p:nvPr>
        </p:nvSpPr>
        <p:spPr/>
        <p:txBody>
          <a:bodyPr/>
          <a:lstStyle/>
          <a:p>
            <a:fld id="{8283934B-4397-40A0-9766-8EC76AE632B6}" type="slidenum">
              <a:rPr lang="en-US" smtClean="0"/>
              <a:t>22</a:t>
            </a:fld>
            <a:endParaRPr lang="en-US" dirty="0"/>
          </a:p>
        </p:txBody>
      </p:sp>
      <p:graphicFrame>
        <p:nvGraphicFramePr>
          <p:cNvPr id="5" name="Content Placeholder 4">
            <a:extLst>
              <a:ext uri="{FF2B5EF4-FFF2-40B4-BE49-F238E27FC236}">
                <a16:creationId xmlns:a16="http://schemas.microsoft.com/office/drawing/2014/main" id="{92E97330-B0E6-94F3-489F-F7B2D860FC07}"/>
              </a:ext>
            </a:extLst>
          </p:cNvPr>
          <p:cNvGraphicFramePr>
            <a:graphicFrameLocks noGrp="1"/>
          </p:cNvGraphicFramePr>
          <p:nvPr>
            <p:ph idx="4294967295"/>
            <p:extLst>
              <p:ext uri="{D42A27DB-BD31-4B8C-83A1-F6EECF244321}">
                <p14:modId xmlns:p14="http://schemas.microsoft.com/office/powerpoint/2010/main" val="1724722682"/>
              </p:ext>
            </p:extLst>
          </p:nvPr>
        </p:nvGraphicFramePr>
        <p:xfrm>
          <a:off x="1837944" y="2057400"/>
          <a:ext cx="5029200"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2">
            <a:extLst>
              <a:ext uri="{FF2B5EF4-FFF2-40B4-BE49-F238E27FC236}">
                <a16:creationId xmlns:a16="http://schemas.microsoft.com/office/drawing/2014/main" id="{DCBEAE2B-6165-EF1D-3FAD-E082376CB9D4}"/>
              </a:ext>
            </a:extLst>
          </p:cNvPr>
          <p:cNvSpPr txBox="1">
            <a:spLocks/>
          </p:cNvSpPr>
          <p:nvPr/>
        </p:nvSpPr>
        <p:spPr>
          <a:xfrm>
            <a:off x="600456" y="1295400"/>
            <a:ext cx="7333488" cy="1038860"/>
          </a:xfrm>
          <a:prstGeom prst="rect">
            <a:avLst/>
          </a:prstGeom>
        </p:spPr>
        <p:txBody>
          <a:bodyPr>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r>
              <a:rPr lang="en-US" sz="2000" dirty="0"/>
              <a:t>The composition of the ICT is based on the SNP member’s needs and can include the following individuals:</a:t>
            </a:r>
          </a:p>
          <a:p>
            <a:endParaRPr lang="en-US" dirty="0"/>
          </a:p>
        </p:txBody>
      </p:sp>
      <p:sp>
        <p:nvSpPr>
          <p:cNvPr id="3" name="Title 1">
            <a:extLst>
              <a:ext uri="{FF2B5EF4-FFF2-40B4-BE49-F238E27FC236}">
                <a16:creationId xmlns:a16="http://schemas.microsoft.com/office/drawing/2014/main" id="{DFBD517C-4160-596E-2FCB-49B1001DF855}"/>
              </a:ext>
            </a:extLst>
          </p:cNvPr>
          <p:cNvSpPr txBox="1">
            <a:spLocks/>
          </p:cNvSpPr>
          <p:nvPr/>
        </p:nvSpPr>
        <p:spPr>
          <a:xfrm>
            <a:off x="457200" y="274638"/>
            <a:ext cx="7620000" cy="868362"/>
          </a:xfrm>
          <a:prstGeom prst="rect">
            <a:avLst/>
          </a:prstGeom>
        </p:spPr>
        <p:txBody>
          <a:bodyPr anchor="ct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lnSpc>
                <a:spcPct val="90000"/>
              </a:lnSpc>
            </a:pPr>
            <a:r>
              <a:rPr lang="en-US" sz="3600" dirty="0">
                <a:solidFill>
                  <a:srgbClr val="2E56A5"/>
                </a:solidFill>
                <a:latin typeface="+mn-lt"/>
              </a:rPr>
              <a:t>MOC 2: Interdisciplinary Care Team (ICT)</a:t>
            </a:r>
          </a:p>
        </p:txBody>
      </p:sp>
    </p:spTree>
    <p:extLst>
      <p:ext uri="{BB962C8B-B14F-4D97-AF65-F5344CB8AC3E}">
        <p14:creationId xmlns:p14="http://schemas.microsoft.com/office/powerpoint/2010/main" val="2774867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FACB105C-85C4-ACF3-BDF1-997A2DA9BECF}"/>
              </a:ext>
            </a:extLst>
          </p:cNvPr>
          <p:cNvGraphicFramePr>
            <a:graphicFrameLocks noGrp="1"/>
          </p:cNvGraphicFramePr>
          <p:nvPr>
            <p:ph sz="half" idx="1"/>
            <p:extLst>
              <p:ext uri="{D42A27DB-BD31-4B8C-83A1-F6EECF244321}">
                <p14:modId xmlns:p14="http://schemas.microsoft.com/office/powerpoint/2010/main" val="3930949916"/>
              </p:ext>
            </p:extLst>
          </p:nvPr>
        </p:nvGraphicFramePr>
        <p:xfrm>
          <a:off x="228600" y="1447800"/>
          <a:ext cx="7620000" cy="49408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1FCE490A-22EC-9004-36A0-08B3390AFBA2}"/>
              </a:ext>
            </a:extLst>
          </p:cNvPr>
          <p:cNvSpPr>
            <a:spLocks noGrp="1"/>
          </p:cNvSpPr>
          <p:nvPr>
            <p:ph type="sldNum" sz="quarter" idx="12"/>
          </p:nvPr>
        </p:nvSpPr>
        <p:spPr/>
        <p:txBody>
          <a:bodyPr/>
          <a:lstStyle/>
          <a:p>
            <a:fld id="{8283934B-4397-40A0-9766-8EC76AE632B6}" type="slidenum">
              <a:rPr lang="en-US" smtClean="0"/>
              <a:t>23</a:t>
            </a:fld>
            <a:endParaRPr lang="en-US" dirty="0"/>
          </a:p>
        </p:txBody>
      </p:sp>
      <p:sp>
        <p:nvSpPr>
          <p:cNvPr id="7" name="Title 1">
            <a:extLst>
              <a:ext uri="{FF2B5EF4-FFF2-40B4-BE49-F238E27FC236}">
                <a16:creationId xmlns:a16="http://schemas.microsoft.com/office/drawing/2014/main" id="{40E8528B-10D3-31DA-ACB9-D8C2239A07C1}"/>
              </a:ext>
            </a:extLst>
          </p:cNvPr>
          <p:cNvSpPr txBox="1">
            <a:spLocks/>
          </p:cNvSpPr>
          <p:nvPr/>
        </p:nvSpPr>
        <p:spPr>
          <a:xfrm>
            <a:off x="457200" y="274638"/>
            <a:ext cx="7620000" cy="868362"/>
          </a:xfrm>
          <a:prstGeom prst="rect">
            <a:avLst/>
          </a:prstGeom>
        </p:spPr>
        <p:txBody>
          <a:bodyPr anchor="ct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lnSpc>
                <a:spcPct val="90000"/>
              </a:lnSpc>
            </a:pPr>
            <a:r>
              <a:rPr lang="en-US" sz="3600" dirty="0">
                <a:solidFill>
                  <a:srgbClr val="2E56A5"/>
                </a:solidFill>
                <a:latin typeface="+mn-lt"/>
              </a:rPr>
              <a:t>MOC 2: Interdisciplinary Care Team (ICT)</a:t>
            </a:r>
          </a:p>
        </p:txBody>
      </p:sp>
    </p:spTree>
    <p:extLst>
      <p:ext uri="{BB962C8B-B14F-4D97-AF65-F5344CB8AC3E}">
        <p14:creationId xmlns:p14="http://schemas.microsoft.com/office/powerpoint/2010/main" val="16978209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DF7C3D74-0F84-7985-F054-2DA20464850F}"/>
              </a:ext>
            </a:extLst>
          </p:cNvPr>
          <p:cNvGraphicFramePr>
            <a:graphicFrameLocks noGrp="1"/>
          </p:cNvGraphicFramePr>
          <p:nvPr>
            <p:ph sz="half" idx="1"/>
            <p:extLst>
              <p:ext uri="{D42A27DB-BD31-4B8C-83A1-F6EECF244321}">
                <p14:modId xmlns:p14="http://schemas.microsoft.com/office/powerpoint/2010/main" val="2459804874"/>
              </p:ext>
            </p:extLst>
          </p:nvPr>
        </p:nvGraphicFramePr>
        <p:xfrm>
          <a:off x="599150" y="1066800"/>
          <a:ext cx="7183700" cy="5212080"/>
        </p:xfrm>
        <a:graphic>
          <a:graphicData uri="http://schemas.openxmlformats.org/drawingml/2006/table">
            <a:tbl>
              <a:tblPr firstRow="1" bandRow="1">
                <a:tableStyleId>{5C22544A-7EE6-4342-B048-85BDC9FD1C3A}</a:tableStyleId>
              </a:tblPr>
              <a:tblGrid>
                <a:gridCol w="1865000">
                  <a:extLst>
                    <a:ext uri="{9D8B030D-6E8A-4147-A177-3AD203B41FA5}">
                      <a16:colId xmlns:a16="http://schemas.microsoft.com/office/drawing/2014/main" val="499916458"/>
                    </a:ext>
                  </a:extLst>
                </a:gridCol>
                <a:gridCol w="1726850">
                  <a:extLst>
                    <a:ext uri="{9D8B030D-6E8A-4147-A177-3AD203B41FA5}">
                      <a16:colId xmlns:a16="http://schemas.microsoft.com/office/drawing/2014/main" val="91447602"/>
                    </a:ext>
                  </a:extLst>
                </a:gridCol>
                <a:gridCol w="1795925">
                  <a:extLst>
                    <a:ext uri="{9D8B030D-6E8A-4147-A177-3AD203B41FA5}">
                      <a16:colId xmlns:a16="http://schemas.microsoft.com/office/drawing/2014/main" val="2264507474"/>
                    </a:ext>
                  </a:extLst>
                </a:gridCol>
                <a:gridCol w="1795925">
                  <a:extLst>
                    <a:ext uri="{9D8B030D-6E8A-4147-A177-3AD203B41FA5}">
                      <a16:colId xmlns:a16="http://schemas.microsoft.com/office/drawing/2014/main" val="128147153"/>
                    </a:ext>
                  </a:extLst>
                </a:gridCol>
              </a:tblGrid>
              <a:tr h="328736">
                <a:tc>
                  <a:txBody>
                    <a:bodyPr/>
                    <a:lstStyle/>
                    <a:p>
                      <a:r>
                        <a:rPr lang="en-US" sz="1600" dirty="0"/>
                        <a:t>Member / Caregiver</a:t>
                      </a:r>
                    </a:p>
                  </a:txBody>
                  <a:tcPr/>
                </a:tc>
                <a:tc>
                  <a:txBody>
                    <a:bodyPr/>
                    <a:lstStyle/>
                    <a:p>
                      <a:r>
                        <a:rPr lang="en-US" sz="1600" dirty="0"/>
                        <a:t>PCP (MD or DO)</a:t>
                      </a:r>
                      <a:endParaRPr lang="en-US" dirty="0"/>
                    </a:p>
                  </a:txBody>
                  <a:tcPr/>
                </a:tc>
                <a:tc>
                  <a:txBody>
                    <a:bodyPr/>
                    <a:lstStyle/>
                    <a:p>
                      <a:r>
                        <a:rPr lang="en-US" sz="1600" dirty="0"/>
                        <a:t>Care Manager (RN)</a:t>
                      </a:r>
                    </a:p>
                  </a:txBody>
                  <a:tcPr/>
                </a:tc>
                <a:tc>
                  <a:txBody>
                    <a:bodyPr/>
                    <a:lstStyle/>
                    <a:p>
                      <a:r>
                        <a:rPr lang="en-US" sz="1600" dirty="0"/>
                        <a:t>Other Medical Professional /</a:t>
                      </a:r>
                    </a:p>
                    <a:p>
                      <a:r>
                        <a:rPr lang="en-US" sz="1600" dirty="0"/>
                        <a:t>Specialist</a:t>
                      </a:r>
                    </a:p>
                  </a:txBody>
                  <a:tcPr/>
                </a:tc>
                <a:extLst>
                  <a:ext uri="{0D108BD9-81ED-4DB2-BD59-A6C34878D82A}">
                    <a16:rowId xmlns:a16="http://schemas.microsoft.com/office/drawing/2014/main" val="4274089966"/>
                  </a:ext>
                </a:extLst>
              </a:tr>
              <a:tr h="575288">
                <a:tc>
                  <a:txBody>
                    <a:bodyPr/>
                    <a:lstStyle/>
                    <a:p>
                      <a:r>
                        <a:rPr lang="en-US" sz="1200" dirty="0"/>
                        <a:t>ICT process revolves around the member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Participates in the development of the ICP and ensures progress is being made to meet ICP goals</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Ensures that needs or gaps in care are identified by assessing the HRA, Claims, and electronic medical records (EMRs) Subsequent visits are also addressed in the ICP</a:t>
                      </a:r>
                    </a:p>
                    <a:p>
                      <a:endParaRPr lang="en-US" sz="1200" dirty="0"/>
                    </a:p>
                  </a:txBody>
                  <a:tcPr/>
                </a:tc>
                <a:tc>
                  <a:txBody>
                    <a:bodyPr/>
                    <a:lstStyle/>
                    <a:p>
                      <a:r>
                        <a:rPr lang="en-US" sz="1200" dirty="0"/>
                        <a:t>Each member of the ICT shares the responsibility for ensuring the member’s needs in relation to their specialty are met</a:t>
                      </a:r>
                    </a:p>
                  </a:txBody>
                  <a:tcPr/>
                </a:tc>
                <a:extLst>
                  <a:ext uri="{0D108BD9-81ED-4DB2-BD59-A6C34878D82A}">
                    <a16:rowId xmlns:a16="http://schemas.microsoft.com/office/drawing/2014/main" val="3724877458"/>
                  </a:ext>
                </a:extLst>
              </a:tr>
              <a:tr h="575288">
                <a:tc>
                  <a:txBody>
                    <a:bodyPr/>
                    <a:lstStyle/>
                    <a:p>
                      <a:r>
                        <a:rPr lang="en-US" sz="1200" dirty="0"/>
                        <a:t>Participates in all HRAs</a:t>
                      </a:r>
                    </a:p>
                  </a:txBody>
                  <a:tcPr/>
                </a:tc>
                <a:tc>
                  <a:txBody>
                    <a:bodyPr/>
                    <a:lstStyle/>
                    <a:p>
                      <a:r>
                        <a:rPr lang="en-US" sz="1200" dirty="0"/>
                        <a:t>Communicates with member and the  Interdisciplinary Care Team (ICT)</a:t>
                      </a:r>
                    </a:p>
                  </a:txBody>
                  <a:tcPr/>
                </a:tc>
                <a:tc>
                  <a:txBody>
                    <a:bodyPr/>
                    <a:lstStyle/>
                    <a:p>
                      <a:r>
                        <a:rPr lang="en-US" sz="1200" dirty="0"/>
                        <a:t>Provides input to the ICT for the ICP development and ongoing updates</a:t>
                      </a:r>
                    </a:p>
                  </a:txBody>
                  <a:tcPr/>
                </a:tc>
                <a:tc>
                  <a:txBody>
                    <a:bodyPr/>
                    <a:lstStyle/>
                    <a:p>
                      <a:r>
                        <a:rPr lang="en-US" sz="1200" dirty="0"/>
                        <a:t>Communicate updates regarding changes in treatment/ recommendations</a:t>
                      </a:r>
                    </a:p>
                  </a:txBody>
                  <a:tcPr/>
                </a:tc>
                <a:extLst>
                  <a:ext uri="{0D108BD9-81ED-4DB2-BD59-A6C34878D82A}">
                    <a16:rowId xmlns:a16="http://schemas.microsoft.com/office/drawing/2014/main" val="2280899527"/>
                  </a:ext>
                </a:extLst>
              </a:tr>
              <a:tr h="821841">
                <a:tc>
                  <a:txBody>
                    <a:bodyPr/>
                    <a:lstStyle/>
                    <a:p>
                      <a:r>
                        <a:rPr lang="en-US" sz="1200" dirty="0"/>
                        <a:t>Participates in the development of the ICP </a:t>
                      </a:r>
                    </a:p>
                    <a:p>
                      <a:r>
                        <a:rPr lang="en-US" sz="1100" i="1" dirty="0"/>
                        <a:t>*when applicable*</a:t>
                      </a:r>
                    </a:p>
                  </a:txBody>
                  <a:tcPr/>
                </a:tc>
                <a:tc>
                  <a:txBody>
                    <a:bodyPr/>
                    <a:lstStyle/>
                    <a:p>
                      <a:r>
                        <a:rPr lang="en-US" sz="1200" dirty="0"/>
                        <a:t>Conducts oversight for all transitions of care events</a:t>
                      </a:r>
                    </a:p>
                  </a:txBody>
                  <a:tcPr/>
                </a:tc>
                <a:tc>
                  <a:txBody>
                    <a:bodyPr/>
                    <a:lstStyle/>
                    <a:p>
                      <a:r>
                        <a:rPr lang="en-US" sz="1200" dirty="0"/>
                        <a:t>Ensures access to, and coordination with, other services provided through strategic partnerships and alliances</a:t>
                      </a:r>
                    </a:p>
                  </a:txBody>
                  <a:tcPr/>
                </a:tc>
                <a:tc>
                  <a:txBody>
                    <a:bodyPr/>
                    <a:lstStyle/>
                    <a:p>
                      <a:r>
                        <a:rPr lang="en-US" sz="1200" dirty="0"/>
                        <a:t>Provide input to the ICT regarding the development and ongoing updating of the member’s ICP</a:t>
                      </a:r>
                    </a:p>
                  </a:txBody>
                  <a:tcPr/>
                </a:tc>
                <a:extLst>
                  <a:ext uri="{0D108BD9-81ED-4DB2-BD59-A6C34878D82A}">
                    <a16:rowId xmlns:a16="http://schemas.microsoft.com/office/drawing/2014/main" val="494557372"/>
                  </a:ext>
                </a:extLst>
              </a:tr>
              <a:tr h="821841">
                <a:tc>
                  <a:txBody>
                    <a:bodyPr/>
                    <a:lstStyle/>
                    <a:p>
                      <a:r>
                        <a:rPr lang="en-US" sz="1200" dirty="0"/>
                        <a:t>Communicates needs, barriers, and prioritizes goals</a:t>
                      </a:r>
                    </a:p>
                  </a:txBody>
                  <a:tcPr/>
                </a:tc>
                <a:tc>
                  <a:txBody>
                    <a:bodyPr/>
                    <a:lstStyle/>
                    <a:p>
                      <a:endParaRPr lang="en-US" sz="1200" dirty="0"/>
                    </a:p>
                  </a:txBody>
                  <a:tcPr/>
                </a:tc>
                <a:tc>
                  <a:txBody>
                    <a:bodyPr/>
                    <a:lstStyle/>
                    <a:p>
                      <a:r>
                        <a:rPr lang="en-US" sz="1200" dirty="0"/>
                        <a:t>Participates in the development of the ICP and ensures progress is being made to meet ICP goals</a:t>
                      </a:r>
                    </a:p>
                  </a:txBody>
                  <a:tcPr/>
                </a:tc>
                <a:tc>
                  <a:txBody>
                    <a:bodyPr/>
                    <a:lstStyle/>
                    <a:p>
                      <a:r>
                        <a:rPr lang="en-US" sz="1200" dirty="0"/>
                        <a:t>Attends formal ICT meetings and/or provides meaningful  input as appropriate</a:t>
                      </a:r>
                    </a:p>
                  </a:txBody>
                  <a:tcPr/>
                </a:tc>
                <a:extLst>
                  <a:ext uri="{0D108BD9-81ED-4DB2-BD59-A6C34878D82A}">
                    <a16:rowId xmlns:a16="http://schemas.microsoft.com/office/drawing/2014/main" val="2138435630"/>
                  </a:ext>
                </a:extLst>
              </a:tr>
            </a:tbl>
          </a:graphicData>
        </a:graphic>
      </p:graphicFrame>
      <p:sp>
        <p:nvSpPr>
          <p:cNvPr id="4" name="Slide Number Placeholder 3">
            <a:extLst>
              <a:ext uri="{FF2B5EF4-FFF2-40B4-BE49-F238E27FC236}">
                <a16:creationId xmlns:a16="http://schemas.microsoft.com/office/drawing/2014/main" id="{A3D32257-7A4C-B9ED-BA03-C023BB38124F}"/>
              </a:ext>
            </a:extLst>
          </p:cNvPr>
          <p:cNvSpPr>
            <a:spLocks noGrp="1"/>
          </p:cNvSpPr>
          <p:nvPr>
            <p:ph type="sldNum" sz="quarter" idx="12"/>
          </p:nvPr>
        </p:nvSpPr>
        <p:spPr/>
        <p:txBody>
          <a:bodyPr/>
          <a:lstStyle/>
          <a:p>
            <a:fld id="{8283934B-4397-40A0-9766-8EC76AE632B6}" type="slidenum">
              <a:rPr lang="en-US" smtClean="0"/>
              <a:t>24</a:t>
            </a:fld>
            <a:endParaRPr lang="en-US" dirty="0"/>
          </a:p>
        </p:txBody>
      </p:sp>
      <p:sp>
        <p:nvSpPr>
          <p:cNvPr id="9" name="Title 1">
            <a:extLst>
              <a:ext uri="{FF2B5EF4-FFF2-40B4-BE49-F238E27FC236}">
                <a16:creationId xmlns:a16="http://schemas.microsoft.com/office/drawing/2014/main" id="{C1A424BF-8C6E-4ADA-2ABD-0E013DB2E5B7}"/>
              </a:ext>
            </a:extLst>
          </p:cNvPr>
          <p:cNvSpPr txBox="1">
            <a:spLocks/>
          </p:cNvSpPr>
          <p:nvPr/>
        </p:nvSpPr>
        <p:spPr>
          <a:xfrm>
            <a:off x="381000" y="152400"/>
            <a:ext cx="7620000" cy="868362"/>
          </a:xfrm>
          <a:prstGeom prst="rect">
            <a:avLst/>
          </a:prstGeom>
        </p:spPr>
        <p:txBody>
          <a:bodyPr anchor="ct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lnSpc>
                <a:spcPct val="90000"/>
              </a:lnSpc>
            </a:pPr>
            <a:r>
              <a:rPr lang="en-US" sz="3600" dirty="0">
                <a:solidFill>
                  <a:srgbClr val="2E56A5"/>
                </a:solidFill>
                <a:latin typeface="+mn-lt"/>
              </a:rPr>
              <a:t>MOC 2: Interdisciplinary Care Team (ICT)</a:t>
            </a:r>
          </a:p>
        </p:txBody>
      </p:sp>
    </p:spTree>
    <p:extLst>
      <p:ext uri="{BB962C8B-B14F-4D97-AF65-F5344CB8AC3E}">
        <p14:creationId xmlns:p14="http://schemas.microsoft.com/office/powerpoint/2010/main" val="3681049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DDF1A-7C53-54B2-9D92-363F2307585B}"/>
              </a:ext>
            </a:extLst>
          </p:cNvPr>
          <p:cNvSpPr>
            <a:spLocks noGrp="1"/>
          </p:cNvSpPr>
          <p:nvPr>
            <p:ph type="title"/>
          </p:nvPr>
        </p:nvSpPr>
        <p:spPr>
          <a:xfrm>
            <a:off x="629031" y="228270"/>
            <a:ext cx="7620000" cy="792162"/>
          </a:xfrm>
        </p:spPr>
        <p:txBody>
          <a:bodyPr/>
          <a:lstStyle/>
          <a:p>
            <a:pPr algn="ctr"/>
            <a:r>
              <a:rPr lang="en-US" sz="4000" dirty="0">
                <a:solidFill>
                  <a:srgbClr val="2E56A5"/>
                </a:solidFill>
                <a:latin typeface="+mn-lt"/>
                <a:cs typeface="Calibri Light" panose="020F0302020204030204" pitchFamily="34" charset="0"/>
              </a:rPr>
              <a:t>MOC 2: Care Transition Protocols</a:t>
            </a:r>
          </a:p>
        </p:txBody>
      </p:sp>
      <p:sp>
        <p:nvSpPr>
          <p:cNvPr id="5" name="Slide Number Placeholder 4">
            <a:extLst>
              <a:ext uri="{FF2B5EF4-FFF2-40B4-BE49-F238E27FC236}">
                <a16:creationId xmlns:a16="http://schemas.microsoft.com/office/drawing/2014/main" id="{55F8B371-DD1B-14AF-8677-FBB10A15853F}"/>
              </a:ext>
            </a:extLst>
          </p:cNvPr>
          <p:cNvSpPr>
            <a:spLocks noGrp="1"/>
          </p:cNvSpPr>
          <p:nvPr>
            <p:ph type="sldNum" sz="quarter" idx="12"/>
          </p:nvPr>
        </p:nvSpPr>
        <p:spPr/>
        <p:txBody>
          <a:bodyPr/>
          <a:lstStyle/>
          <a:p>
            <a:fld id="{8283934B-4397-40A0-9766-8EC76AE632B6}" type="slidenum">
              <a:rPr lang="en-US" smtClean="0"/>
              <a:t>25</a:t>
            </a:fld>
            <a:endParaRPr lang="en-US" dirty="0"/>
          </a:p>
        </p:txBody>
      </p:sp>
      <p:graphicFrame>
        <p:nvGraphicFramePr>
          <p:cNvPr id="15" name="Content Placeholder 14">
            <a:extLst>
              <a:ext uri="{FF2B5EF4-FFF2-40B4-BE49-F238E27FC236}">
                <a16:creationId xmlns:a16="http://schemas.microsoft.com/office/drawing/2014/main" id="{845980DA-797F-E757-0EC4-3C76696DB302}"/>
              </a:ext>
            </a:extLst>
          </p:cNvPr>
          <p:cNvGraphicFramePr>
            <a:graphicFrameLocks noGrp="1"/>
          </p:cNvGraphicFramePr>
          <p:nvPr>
            <p:ph sz="half" idx="1"/>
            <p:extLst>
              <p:ext uri="{D42A27DB-BD31-4B8C-83A1-F6EECF244321}">
                <p14:modId xmlns:p14="http://schemas.microsoft.com/office/powerpoint/2010/main" val="2973652771"/>
              </p:ext>
            </p:extLst>
          </p:nvPr>
        </p:nvGraphicFramePr>
        <p:xfrm>
          <a:off x="609600" y="1020432"/>
          <a:ext cx="7676388" cy="21798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4" name="Content Placeholder 8">
            <a:extLst>
              <a:ext uri="{FF2B5EF4-FFF2-40B4-BE49-F238E27FC236}">
                <a16:creationId xmlns:a16="http://schemas.microsoft.com/office/drawing/2014/main" id="{D3B9EECB-D2EC-BE62-80EF-CF8F0F8E152E}"/>
              </a:ext>
            </a:extLst>
          </p:cNvPr>
          <p:cNvGraphicFramePr>
            <a:graphicFrameLocks/>
          </p:cNvGraphicFramePr>
          <p:nvPr>
            <p:extLst>
              <p:ext uri="{D42A27DB-BD31-4B8C-83A1-F6EECF244321}">
                <p14:modId xmlns:p14="http://schemas.microsoft.com/office/powerpoint/2010/main" val="3137324111"/>
              </p:ext>
            </p:extLst>
          </p:nvPr>
        </p:nvGraphicFramePr>
        <p:xfrm>
          <a:off x="609600" y="2743200"/>
          <a:ext cx="7658862" cy="384016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2197484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D39C-E875-772D-2563-06FA97663925}"/>
              </a:ext>
            </a:extLst>
          </p:cNvPr>
          <p:cNvSpPr>
            <a:spLocks noGrp="1"/>
          </p:cNvSpPr>
          <p:nvPr>
            <p:ph type="title"/>
          </p:nvPr>
        </p:nvSpPr>
        <p:spPr>
          <a:xfrm>
            <a:off x="533400" y="146622"/>
            <a:ext cx="7620000" cy="792162"/>
          </a:xfrm>
        </p:spPr>
        <p:txBody>
          <a:bodyPr/>
          <a:lstStyle/>
          <a:p>
            <a:pPr algn="ctr"/>
            <a:r>
              <a:rPr lang="en-US" sz="4000" dirty="0">
                <a:solidFill>
                  <a:srgbClr val="2E56A5"/>
                </a:solidFill>
                <a:latin typeface="+mn-lt"/>
              </a:rPr>
              <a:t>MOC 3: SNP Provider Network</a:t>
            </a:r>
          </a:p>
        </p:txBody>
      </p:sp>
      <p:graphicFrame>
        <p:nvGraphicFramePr>
          <p:cNvPr id="5" name="Content Placeholder 4">
            <a:extLst>
              <a:ext uri="{FF2B5EF4-FFF2-40B4-BE49-F238E27FC236}">
                <a16:creationId xmlns:a16="http://schemas.microsoft.com/office/drawing/2014/main" id="{3EAF9A75-7169-45EB-D66E-55125444FC13}"/>
              </a:ext>
            </a:extLst>
          </p:cNvPr>
          <p:cNvGraphicFramePr>
            <a:graphicFrameLocks noGrp="1"/>
          </p:cNvGraphicFramePr>
          <p:nvPr>
            <p:ph sz="half" idx="1"/>
            <p:extLst>
              <p:ext uri="{D42A27DB-BD31-4B8C-83A1-F6EECF244321}">
                <p14:modId xmlns:p14="http://schemas.microsoft.com/office/powerpoint/2010/main" val="367358704"/>
              </p:ext>
            </p:extLst>
          </p:nvPr>
        </p:nvGraphicFramePr>
        <p:xfrm>
          <a:off x="533400" y="914400"/>
          <a:ext cx="7620000" cy="55074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26</a:t>
            </a:fld>
            <a:endParaRPr lang="en-US" dirty="0"/>
          </a:p>
        </p:txBody>
      </p:sp>
    </p:spTree>
    <p:extLst>
      <p:ext uri="{BB962C8B-B14F-4D97-AF65-F5344CB8AC3E}">
        <p14:creationId xmlns:p14="http://schemas.microsoft.com/office/powerpoint/2010/main" val="37472399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D39C-E875-772D-2563-06FA97663925}"/>
              </a:ext>
            </a:extLst>
          </p:cNvPr>
          <p:cNvSpPr>
            <a:spLocks noGrp="1"/>
          </p:cNvSpPr>
          <p:nvPr>
            <p:ph type="title"/>
          </p:nvPr>
        </p:nvSpPr>
        <p:spPr>
          <a:xfrm>
            <a:off x="511302" y="152400"/>
            <a:ext cx="8153400" cy="1143000"/>
          </a:xfrm>
        </p:spPr>
        <p:txBody>
          <a:bodyPr/>
          <a:lstStyle/>
          <a:p>
            <a:r>
              <a:rPr lang="en-US" sz="3600" dirty="0">
                <a:solidFill>
                  <a:schemeClr val="accent6">
                    <a:lumMod val="75000"/>
                  </a:schemeClr>
                </a:solidFill>
                <a:latin typeface="+mn-lt"/>
              </a:rPr>
              <a:t>MOC 4: Quality Improvement Program (QIP)</a:t>
            </a:r>
          </a:p>
        </p:txBody>
      </p:sp>
      <p:graphicFrame>
        <p:nvGraphicFramePr>
          <p:cNvPr id="14" name="Content Placeholder 13">
            <a:extLst>
              <a:ext uri="{FF2B5EF4-FFF2-40B4-BE49-F238E27FC236}">
                <a16:creationId xmlns:a16="http://schemas.microsoft.com/office/drawing/2014/main" id="{C22D4EE2-AE90-62DB-C0C3-90CBD3B55402}"/>
              </a:ext>
            </a:extLst>
          </p:cNvPr>
          <p:cNvGraphicFramePr>
            <a:graphicFrameLocks noGrp="1"/>
          </p:cNvGraphicFramePr>
          <p:nvPr>
            <p:ph sz="half" idx="1"/>
            <p:extLst>
              <p:ext uri="{D42A27DB-BD31-4B8C-83A1-F6EECF244321}">
                <p14:modId xmlns:p14="http://schemas.microsoft.com/office/powerpoint/2010/main" val="3045753713"/>
              </p:ext>
            </p:extLst>
          </p:nvPr>
        </p:nvGraphicFramePr>
        <p:xfrm>
          <a:off x="514350" y="1600200"/>
          <a:ext cx="7581900" cy="396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27</a:t>
            </a:fld>
            <a:endParaRPr lang="en-US" dirty="0"/>
          </a:p>
        </p:txBody>
      </p:sp>
    </p:spTree>
    <p:extLst>
      <p:ext uri="{BB962C8B-B14F-4D97-AF65-F5344CB8AC3E}">
        <p14:creationId xmlns:p14="http://schemas.microsoft.com/office/powerpoint/2010/main" val="25189907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D39C-E875-772D-2563-06FA97663925}"/>
              </a:ext>
            </a:extLst>
          </p:cNvPr>
          <p:cNvSpPr>
            <a:spLocks noGrp="1"/>
          </p:cNvSpPr>
          <p:nvPr>
            <p:ph type="title"/>
          </p:nvPr>
        </p:nvSpPr>
        <p:spPr>
          <a:xfrm>
            <a:off x="487680" y="-76200"/>
            <a:ext cx="8153400" cy="1143000"/>
          </a:xfrm>
        </p:spPr>
        <p:txBody>
          <a:bodyPr/>
          <a:lstStyle/>
          <a:p>
            <a:r>
              <a:rPr lang="en-US" sz="3600" dirty="0">
                <a:solidFill>
                  <a:schemeClr val="accent6">
                    <a:lumMod val="75000"/>
                  </a:schemeClr>
                </a:solidFill>
                <a:latin typeface="+mn-lt"/>
              </a:rPr>
              <a:t>MOC 4: Quality Improvement Program (QIP)</a:t>
            </a:r>
          </a:p>
        </p:txBody>
      </p:sp>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28</a:t>
            </a:fld>
            <a:endParaRPr lang="en-US" dirty="0"/>
          </a:p>
        </p:txBody>
      </p:sp>
      <p:graphicFrame>
        <p:nvGraphicFramePr>
          <p:cNvPr id="8" name="Diagram 7">
            <a:extLst>
              <a:ext uri="{FF2B5EF4-FFF2-40B4-BE49-F238E27FC236}">
                <a16:creationId xmlns:a16="http://schemas.microsoft.com/office/drawing/2014/main" id="{43A62590-FDF9-416C-DE2B-818753370188}"/>
              </a:ext>
            </a:extLst>
          </p:cNvPr>
          <p:cNvGraphicFramePr/>
          <p:nvPr>
            <p:extLst>
              <p:ext uri="{D42A27DB-BD31-4B8C-83A1-F6EECF244321}">
                <p14:modId xmlns:p14="http://schemas.microsoft.com/office/powerpoint/2010/main" val="900775210"/>
              </p:ext>
            </p:extLst>
          </p:nvPr>
        </p:nvGraphicFramePr>
        <p:xfrm>
          <a:off x="533400" y="1469529"/>
          <a:ext cx="7464988" cy="53610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Box 12">
            <a:extLst>
              <a:ext uri="{FF2B5EF4-FFF2-40B4-BE49-F238E27FC236}">
                <a16:creationId xmlns:a16="http://schemas.microsoft.com/office/drawing/2014/main" id="{7439E88D-6D66-95DB-22EE-87C3E9688EDB}"/>
              </a:ext>
            </a:extLst>
          </p:cNvPr>
          <p:cNvSpPr txBox="1"/>
          <p:nvPr/>
        </p:nvSpPr>
        <p:spPr>
          <a:xfrm>
            <a:off x="460248" y="853678"/>
            <a:ext cx="7924800" cy="646331"/>
          </a:xfrm>
          <a:prstGeom prst="rect">
            <a:avLst/>
          </a:prstGeom>
          <a:noFill/>
        </p:spPr>
        <p:txBody>
          <a:bodyPr wrap="square">
            <a:spAutoFit/>
          </a:bodyPr>
          <a:lstStyle/>
          <a:p>
            <a:pPr algn="ctr"/>
            <a:r>
              <a:rPr lang="en-US" dirty="0">
                <a:latin typeface="Calibri Light" panose="020F0302020204030204" pitchFamily="34" charset="0"/>
                <a:cs typeface="Calibri Light" panose="020F0302020204030204" pitchFamily="34" charset="0"/>
              </a:rPr>
              <a:t>UHP Quality Improvement Program (QIP) monitors health outcomes and  implementation of SNP MOCs by: </a:t>
            </a:r>
          </a:p>
        </p:txBody>
      </p:sp>
    </p:spTree>
    <p:extLst>
      <p:ext uri="{BB962C8B-B14F-4D97-AF65-F5344CB8AC3E}">
        <p14:creationId xmlns:p14="http://schemas.microsoft.com/office/powerpoint/2010/main" val="1793142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D39C-E875-772D-2563-06FA97663925}"/>
              </a:ext>
            </a:extLst>
          </p:cNvPr>
          <p:cNvSpPr>
            <a:spLocks noGrp="1"/>
          </p:cNvSpPr>
          <p:nvPr>
            <p:ph type="title"/>
          </p:nvPr>
        </p:nvSpPr>
        <p:spPr>
          <a:xfrm>
            <a:off x="487680" y="-76200"/>
            <a:ext cx="8153400" cy="1143000"/>
          </a:xfrm>
        </p:spPr>
        <p:txBody>
          <a:bodyPr/>
          <a:lstStyle/>
          <a:p>
            <a:r>
              <a:rPr lang="en-US" sz="3600" dirty="0">
                <a:solidFill>
                  <a:schemeClr val="accent6">
                    <a:lumMod val="75000"/>
                  </a:schemeClr>
                </a:solidFill>
                <a:latin typeface="+mn-lt"/>
              </a:rPr>
              <a:t>MOC 4: Quality Improvement Program (QIP)</a:t>
            </a:r>
          </a:p>
        </p:txBody>
      </p:sp>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29</a:t>
            </a:fld>
            <a:endParaRPr lang="en-US" dirty="0"/>
          </a:p>
        </p:txBody>
      </p:sp>
      <p:graphicFrame>
        <p:nvGraphicFramePr>
          <p:cNvPr id="8" name="Diagram 7">
            <a:extLst>
              <a:ext uri="{FF2B5EF4-FFF2-40B4-BE49-F238E27FC236}">
                <a16:creationId xmlns:a16="http://schemas.microsoft.com/office/drawing/2014/main" id="{43A62590-FDF9-416C-DE2B-818753370188}"/>
              </a:ext>
            </a:extLst>
          </p:cNvPr>
          <p:cNvGraphicFramePr/>
          <p:nvPr>
            <p:extLst>
              <p:ext uri="{D42A27DB-BD31-4B8C-83A1-F6EECF244321}">
                <p14:modId xmlns:p14="http://schemas.microsoft.com/office/powerpoint/2010/main" val="1459889396"/>
              </p:ext>
            </p:extLst>
          </p:nvPr>
        </p:nvGraphicFramePr>
        <p:xfrm>
          <a:off x="533400" y="1469529"/>
          <a:ext cx="7464988" cy="53610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Box 12">
            <a:extLst>
              <a:ext uri="{FF2B5EF4-FFF2-40B4-BE49-F238E27FC236}">
                <a16:creationId xmlns:a16="http://schemas.microsoft.com/office/drawing/2014/main" id="{7439E88D-6D66-95DB-22EE-87C3E9688EDB}"/>
              </a:ext>
            </a:extLst>
          </p:cNvPr>
          <p:cNvSpPr txBox="1"/>
          <p:nvPr/>
        </p:nvSpPr>
        <p:spPr>
          <a:xfrm>
            <a:off x="460248" y="853678"/>
            <a:ext cx="7924800" cy="646331"/>
          </a:xfrm>
          <a:prstGeom prst="rect">
            <a:avLst/>
          </a:prstGeom>
          <a:noFill/>
        </p:spPr>
        <p:txBody>
          <a:bodyPr wrap="square">
            <a:spAutoFit/>
          </a:bodyPr>
          <a:lstStyle/>
          <a:p>
            <a:pPr algn="ctr"/>
            <a:r>
              <a:rPr lang="en-US" dirty="0">
                <a:latin typeface="Calibri Light" panose="020F0302020204030204" pitchFamily="34" charset="0"/>
                <a:cs typeface="Calibri Light" panose="020F0302020204030204" pitchFamily="34" charset="0"/>
              </a:rPr>
              <a:t>UHP Quality Improvement Program (QIP) monitors health outcomes and  implementation of SNP MOCs by: </a:t>
            </a:r>
          </a:p>
        </p:txBody>
      </p:sp>
    </p:spTree>
    <p:extLst>
      <p:ext uri="{BB962C8B-B14F-4D97-AF65-F5344CB8AC3E}">
        <p14:creationId xmlns:p14="http://schemas.microsoft.com/office/powerpoint/2010/main" val="3601019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48932-8EE4-918F-E57C-240AA8933E54}"/>
              </a:ext>
            </a:extLst>
          </p:cNvPr>
          <p:cNvSpPr>
            <a:spLocks noGrp="1"/>
          </p:cNvSpPr>
          <p:nvPr>
            <p:ph type="title"/>
          </p:nvPr>
        </p:nvSpPr>
        <p:spPr>
          <a:xfrm>
            <a:off x="457200" y="228600"/>
            <a:ext cx="7620000" cy="1143000"/>
          </a:xfrm>
        </p:spPr>
        <p:txBody>
          <a:bodyPr/>
          <a:lstStyle/>
          <a:p>
            <a:pPr algn="ctr"/>
            <a:r>
              <a:rPr lang="en-US" sz="4000" dirty="0">
                <a:solidFill>
                  <a:srgbClr val="2E56A5"/>
                </a:solidFill>
                <a:latin typeface="Calibri" panose="020F0502020204030204" pitchFamily="34" charset="0"/>
                <a:cs typeface="Calibri" panose="020F0502020204030204" pitchFamily="34" charset="0"/>
              </a:rPr>
              <a:t>Training Overview</a:t>
            </a:r>
          </a:p>
        </p:txBody>
      </p:sp>
      <p:sp>
        <p:nvSpPr>
          <p:cNvPr id="3" name="Content Placeholder 2">
            <a:extLst>
              <a:ext uri="{FF2B5EF4-FFF2-40B4-BE49-F238E27FC236}">
                <a16:creationId xmlns:a16="http://schemas.microsoft.com/office/drawing/2014/main" id="{F92F38C8-E244-40E9-F5BB-B73F07F7533F}"/>
              </a:ext>
            </a:extLst>
          </p:cNvPr>
          <p:cNvSpPr>
            <a:spLocks noGrp="1"/>
          </p:cNvSpPr>
          <p:nvPr>
            <p:ph idx="1"/>
          </p:nvPr>
        </p:nvSpPr>
        <p:spPr>
          <a:xfrm>
            <a:off x="800100" y="1456944"/>
            <a:ext cx="6934200" cy="4800600"/>
          </a:xfrm>
        </p:spPr>
        <p:txBody>
          <a:bodyPr>
            <a:normAutofit/>
          </a:bodyPr>
          <a:lstStyle/>
          <a:p>
            <a:pPr marL="0" indent="0" algn="ctr">
              <a:buNone/>
            </a:pPr>
            <a:r>
              <a:rPr lang="en-US" sz="2000" dirty="0">
                <a:latin typeface="Calibri Light" panose="020F0302020204030204" pitchFamily="34" charset="0"/>
                <a:cs typeface="Calibri Light" panose="020F0302020204030204" pitchFamily="34" charset="0"/>
              </a:rPr>
              <a:t>This training will provide you with an overview of </a:t>
            </a:r>
          </a:p>
          <a:p>
            <a:pPr marL="0" indent="0" algn="ctr">
              <a:buNone/>
            </a:pPr>
            <a:r>
              <a:rPr lang="en-US" sz="2000" dirty="0">
                <a:latin typeface="Calibri Light" panose="020F0302020204030204" pitchFamily="34" charset="0"/>
                <a:cs typeface="Calibri Light" panose="020F0302020204030204" pitchFamily="34" charset="0"/>
              </a:rPr>
              <a:t>the Model of Care (MOC). </a:t>
            </a:r>
          </a:p>
          <a:p>
            <a:pPr marL="0" indent="0">
              <a:buNone/>
            </a:pPr>
            <a:endParaRPr lang="en-US" sz="2000" dirty="0">
              <a:latin typeface="Calibri Light" panose="020F0302020204030204" pitchFamily="34" charset="0"/>
              <a:cs typeface="Calibri Light" panose="020F0302020204030204" pitchFamily="34" charset="0"/>
            </a:endParaRPr>
          </a:p>
          <a:p>
            <a:pPr marL="0" indent="0">
              <a:buNone/>
            </a:pPr>
            <a:r>
              <a:rPr lang="en-US" sz="2000" dirty="0">
                <a:latin typeface="Calibri Light" panose="020F0302020204030204" pitchFamily="34" charset="0"/>
                <a:cs typeface="Calibri Light" panose="020F0302020204030204" pitchFamily="34" charset="0"/>
              </a:rPr>
              <a:t>By the end of this course, you will be able to:</a:t>
            </a:r>
          </a:p>
          <a:p>
            <a:r>
              <a:rPr lang="en-US" sz="2000" dirty="0">
                <a:latin typeface="Calibri Light" panose="020F0302020204030204" pitchFamily="34" charset="0"/>
                <a:cs typeface="Calibri Light" panose="020F0302020204030204" pitchFamily="34" charset="0"/>
              </a:rPr>
              <a:t>Describe the different types of Special Needs Plans (SNPs)</a:t>
            </a:r>
          </a:p>
          <a:p>
            <a:r>
              <a:rPr lang="en-US" sz="2000" dirty="0">
                <a:latin typeface="Calibri Light" panose="020F0302020204030204" pitchFamily="34" charset="0"/>
                <a:cs typeface="Calibri Light" panose="020F0302020204030204" pitchFamily="34" charset="0"/>
              </a:rPr>
              <a:t>Define a SNP and characteristics of the SNP population</a:t>
            </a:r>
          </a:p>
          <a:p>
            <a:r>
              <a:rPr lang="en-US" sz="2000" dirty="0">
                <a:latin typeface="Calibri Light" panose="020F0302020204030204" pitchFamily="34" charset="0"/>
                <a:cs typeface="Calibri Light" panose="020F0302020204030204" pitchFamily="34" charset="0"/>
              </a:rPr>
              <a:t>Recognize the key components of the Model of Care</a:t>
            </a:r>
          </a:p>
          <a:p>
            <a:r>
              <a:rPr lang="en-US" sz="2000" dirty="0">
                <a:latin typeface="Calibri Light" panose="020F0302020204030204" pitchFamily="34" charset="0"/>
                <a:cs typeface="Calibri Light" panose="020F0302020204030204" pitchFamily="34" charset="0"/>
              </a:rPr>
              <a:t>Understand responsibilities as a network provider for SNP members</a:t>
            </a:r>
          </a:p>
          <a:p>
            <a:r>
              <a:rPr lang="en-US" sz="2000" dirty="0">
                <a:latin typeface="Calibri Light" panose="020F0302020204030204" pitchFamily="34" charset="0"/>
                <a:cs typeface="Calibri Light" panose="020F0302020204030204" pitchFamily="34" charset="0"/>
              </a:rPr>
              <a:t>Define your role in supporting the Model of Care</a:t>
            </a:r>
          </a:p>
        </p:txBody>
      </p:sp>
      <p:sp>
        <p:nvSpPr>
          <p:cNvPr id="4" name="Slide Number Placeholder 3">
            <a:extLst>
              <a:ext uri="{FF2B5EF4-FFF2-40B4-BE49-F238E27FC236}">
                <a16:creationId xmlns:a16="http://schemas.microsoft.com/office/drawing/2014/main" id="{7784B92B-B565-1A4F-C4C1-141F563E2F47}"/>
              </a:ext>
            </a:extLst>
          </p:cNvPr>
          <p:cNvSpPr>
            <a:spLocks noGrp="1"/>
          </p:cNvSpPr>
          <p:nvPr>
            <p:ph type="sldNum" sz="quarter" idx="12"/>
          </p:nvPr>
        </p:nvSpPr>
        <p:spPr/>
        <p:txBody>
          <a:bodyPr/>
          <a:lstStyle/>
          <a:p>
            <a:fld id="{8283934B-4397-40A0-9766-8EC76AE632B6}" type="slidenum">
              <a:rPr lang="en-US" smtClean="0"/>
              <a:t>3</a:t>
            </a:fld>
            <a:endParaRPr lang="en-US" dirty="0"/>
          </a:p>
        </p:txBody>
      </p:sp>
    </p:spTree>
    <p:extLst>
      <p:ext uri="{BB962C8B-B14F-4D97-AF65-F5344CB8AC3E}">
        <p14:creationId xmlns:p14="http://schemas.microsoft.com/office/powerpoint/2010/main" val="16382175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D39C-E875-772D-2563-06FA97663925}"/>
              </a:ext>
            </a:extLst>
          </p:cNvPr>
          <p:cNvSpPr>
            <a:spLocks noGrp="1"/>
          </p:cNvSpPr>
          <p:nvPr>
            <p:ph type="title"/>
          </p:nvPr>
        </p:nvSpPr>
        <p:spPr>
          <a:xfrm>
            <a:off x="484632" y="64008"/>
            <a:ext cx="8506968" cy="1143000"/>
          </a:xfrm>
        </p:spPr>
        <p:txBody>
          <a:bodyPr/>
          <a:lstStyle/>
          <a:p>
            <a:r>
              <a:rPr lang="en-US" sz="3600" dirty="0">
                <a:solidFill>
                  <a:srgbClr val="2E56A5"/>
                </a:solidFill>
                <a:latin typeface="+mn-lt"/>
              </a:rPr>
              <a:t>Ultimate Health Plans Contact Information</a:t>
            </a:r>
          </a:p>
        </p:txBody>
      </p:sp>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30</a:t>
            </a:fld>
            <a:endParaRPr lang="en-US" dirty="0"/>
          </a:p>
        </p:txBody>
      </p:sp>
      <p:graphicFrame>
        <p:nvGraphicFramePr>
          <p:cNvPr id="7" name="Diagram 6">
            <a:extLst>
              <a:ext uri="{FF2B5EF4-FFF2-40B4-BE49-F238E27FC236}">
                <a16:creationId xmlns:a16="http://schemas.microsoft.com/office/drawing/2014/main" id="{210932B2-609A-E6EA-F0A6-CA8A0FDE8E6A}"/>
              </a:ext>
            </a:extLst>
          </p:cNvPr>
          <p:cNvGraphicFramePr/>
          <p:nvPr>
            <p:extLst>
              <p:ext uri="{D42A27DB-BD31-4B8C-83A1-F6EECF244321}">
                <p14:modId xmlns:p14="http://schemas.microsoft.com/office/powerpoint/2010/main" val="2124350397"/>
              </p:ext>
            </p:extLst>
          </p:nvPr>
        </p:nvGraphicFramePr>
        <p:xfrm>
          <a:off x="484632" y="1219200"/>
          <a:ext cx="7821168" cy="5364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4937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D39C-E875-772D-2563-06FA97663925}"/>
              </a:ext>
            </a:extLst>
          </p:cNvPr>
          <p:cNvSpPr>
            <a:spLocks noGrp="1"/>
          </p:cNvSpPr>
          <p:nvPr>
            <p:ph type="title"/>
          </p:nvPr>
        </p:nvSpPr>
        <p:spPr>
          <a:xfrm>
            <a:off x="685800" y="59899"/>
            <a:ext cx="7620000" cy="1143000"/>
          </a:xfrm>
        </p:spPr>
        <p:txBody>
          <a:bodyPr/>
          <a:lstStyle/>
          <a:p>
            <a:pPr algn="ctr"/>
            <a:r>
              <a:rPr lang="en-US" sz="4000" dirty="0">
                <a:solidFill>
                  <a:srgbClr val="2E56A5"/>
                </a:solidFill>
                <a:latin typeface="+mn-lt"/>
              </a:rPr>
              <a:t>SNP MOC Training Completion</a:t>
            </a:r>
          </a:p>
        </p:txBody>
      </p:sp>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31</a:t>
            </a:fld>
            <a:endParaRPr lang="en-US" dirty="0"/>
          </a:p>
        </p:txBody>
      </p:sp>
      <p:sp>
        <p:nvSpPr>
          <p:cNvPr id="7" name="TextBox 6">
            <a:extLst>
              <a:ext uri="{FF2B5EF4-FFF2-40B4-BE49-F238E27FC236}">
                <a16:creationId xmlns:a16="http://schemas.microsoft.com/office/drawing/2014/main" id="{869F179C-87AF-06B1-710C-284C644B3B93}"/>
              </a:ext>
            </a:extLst>
          </p:cNvPr>
          <p:cNvSpPr txBox="1"/>
          <p:nvPr/>
        </p:nvSpPr>
        <p:spPr>
          <a:xfrm>
            <a:off x="304799" y="5648960"/>
            <a:ext cx="8382000" cy="830997"/>
          </a:xfrm>
          <a:prstGeom prst="rect">
            <a:avLst/>
          </a:prstGeom>
          <a:noFill/>
        </p:spPr>
        <p:txBody>
          <a:bodyPr wrap="square">
            <a:spAutoFit/>
          </a:bodyPr>
          <a:lstStyle/>
          <a:p>
            <a:pPr marL="114300" indent="0" algn="ctr">
              <a:buNone/>
            </a:pPr>
            <a:r>
              <a:rPr lang="en-US" sz="2400" dirty="0">
                <a:latin typeface="Calibri Light" panose="020F0302020204030204" pitchFamily="34" charset="0"/>
                <a:cs typeface="Calibri Light" panose="020F0302020204030204" pitchFamily="34" charset="0"/>
              </a:rPr>
              <a:t>Thank you for participating in the </a:t>
            </a:r>
          </a:p>
          <a:p>
            <a:pPr marL="114300" indent="0" algn="ctr">
              <a:buNone/>
            </a:pPr>
            <a:r>
              <a:rPr lang="en-US" sz="2400" dirty="0">
                <a:cs typeface="Calibri Light" panose="020F0302020204030204" pitchFamily="34" charset="0"/>
              </a:rPr>
              <a:t>MOC Training Program. </a:t>
            </a:r>
          </a:p>
        </p:txBody>
      </p:sp>
      <p:sp>
        <p:nvSpPr>
          <p:cNvPr id="10" name="TextBox 9">
            <a:extLst>
              <a:ext uri="{FF2B5EF4-FFF2-40B4-BE49-F238E27FC236}">
                <a16:creationId xmlns:a16="http://schemas.microsoft.com/office/drawing/2014/main" id="{AB925CB4-395E-D086-F706-F46DBEE24CAC}"/>
              </a:ext>
            </a:extLst>
          </p:cNvPr>
          <p:cNvSpPr txBox="1"/>
          <p:nvPr/>
        </p:nvSpPr>
        <p:spPr>
          <a:xfrm>
            <a:off x="990599" y="2593341"/>
            <a:ext cx="7010402" cy="1200329"/>
          </a:xfrm>
          <a:prstGeom prst="rect">
            <a:avLst/>
          </a:prstGeom>
          <a:noFill/>
        </p:spPr>
        <p:txBody>
          <a:bodyPr wrap="square" rtlCol="0">
            <a:spAutoFit/>
          </a:bodyPr>
          <a:lstStyle/>
          <a:p>
            <a:pPr algn="ctr"/>
            <a:r>
              <a:rPr lang="en-US" dirty="0">
                <a:latin typeface="Calibri Light" panose="020F0302020204030204" pitchFamily="34" charset="0"/>
                <a:cs typeface="Calibri Light" panose="020F0302020204030204" pitchFamily="34" charset="0"/>
              </a:rPr>
              <a:t>Thank you for your review and completion of the </a:t>
            </a:r>
          </a:p>
          <a:p>
            <a:pPr algn="ctr"/>
            <a:r>
              <a:rPr lang="en-US" b="1" dirty="0">
                <a:latin typeface="Calibri Light" panose="020F0302020204030204" pitchFamily="34" charset="0"/>
                <a:cs typeface="Calibri Light" panose="020F0302020204030204" pitchFamily="34" charset="0"/>
              </a:rPr>
              <a:t>2025 Annual Provider Training. </a:t>
            </a:r>
          </a:p>
          <a:p>
            <a:pPr algn="ctr"/>
            <a:r>
              <a:rPr lang="en-US" u="sng" dirty="0">
                <a:latin typeface="Calibri Light" panose="020F0302020204030204" pitchFamily="34" charset="0"/>
                <a:cs typeface="Calibri Light" panose="020F0302020204030204" pitchFamily="34" charset="0"/>
              </a:rPr>
              <a:t>Please attest </a:t>
            </a:r>
            <a:r>
              <a:rPr lang="en-US" dirty="0">
                <a:latin typeface="Calibri Light" panose="020F0302020204030204" pitchFamily="34" charset="0"/>
                <a:cs typeface="Calibri Light" panose="020F0302020204030204" pitchFamily="34" charset="0"/>
              </a:rPr>
              <a:t>to the receipt and completion of the 2025 SNP MOC Training by going to the following link: </a:t>
            </a:r>
            <a:r>
              <a:rPr lang="en-US" dirty="0">
                <a:latin typeface="Calibri Light" panose="020F0302020204030204" pitchFamily="34" charset="0"/>
                <a:cs typeface="Calibri Light" panose="020F0302020204030204" pitchFamily="34" charset="0"/>
                <a:hlinkClick r:id="rId2"/>
              </a:rPr>
              <a:t>Provider Attestation </a:t>
            </a:r>
            <a:r>
              <a:rPr lang="en-US" dirty="0">
                <a:latin typeface="Calibri Light" panose="020F0302020204030204" pitchFamily="34" charset="0"/>
                <a:cs typeface="Calibri Light" panose="020F0302020204030204" pitchFamily="34" charset="0"/>
              </a:rPr>
              <a:t> </a:t>
            </a:r>
          </a:p>
        </p:txBody>
      </p:sp>
      <p:pic>
        <p:nvPicPr>
          <p:cNvPr id="6" name="Picture 5">
            <a:extLst>
              <a:ext uri="{FF2B5EF4-FFF2-40B4-BE49-F238E27FC236}">
                <a16:creationId xmlns:a16="http://schemas.microsoft.com/office/drawing/2014/main" id="{025E5218-1AD1-670B-DB50-51443917F4A6}"/>
              </a:ext>
            </a:extLst>
          </p:cNvPr>
          <p:cNvPicPr>
            <a:picLocks noChangeAspect="1"/>
          </p:cNvPicPr>
          <p:nvPr/>
        </p:nvPicPr>
        <p:blipFill>
          <a:blip r:embed="rId3"/>
          <a:stretch>
            <a:fillRect/>
          </a:stretch>
        </p:blipFill>
        <p:spPr>
          <a:xfrm>
            <a:off x="3890962" y="3993527"/>
            <a:ext cx="1362075" cy="1335627"/>
          </a:xfrm>
          <a:prstGeom prst="rect">
            <a:avLst/>
          </a:prstGeom>
        </p:spPr>
      </p:pic>
      <p:pic>
        <p:nvPicPr>
          <p:cNvPr id="9" name="Picture 8">
            <a:extLst>
              <a:ext uri="{FF2B5EF4-FFF2-40B4-BE49-F238E27FC236}">
                <a16:creationId xmlns:a16="http://schemas.microsoft.com/office/drawing/2014/main" id="{767A9E87-DB2A-DF62-D767-EB8764C4698A}"/>
              </a:ext>
            </a:extLst>
          </p:cNvPr>
          <p:cNvPicPr>
            <a:picLocks noChangeAspect="1"/>
          </p:cNvPicPr>
          <p:nvPr/>
        </p:nvPicPr>
        <p:blipFill>
          <a:blip r:embed="rId4"/>
          <a:stretch>
            <a:fillRect/>
          </a:stretch>
        </p:blipFill>
        <p:spPr>
          <a:xfrm>
            <a:off x="609600" y="1153353"/>
            <a:ext cx="7524019" cy="1240131"/>
          </a:xfrm>
          <a:prstGeom prst="rect">
            <a:avLst/>
          </a:prstGeom>
        </p:spPr>
      </p:pic>
    </p:spTree>
    <p:extLst>
      <p:ext uri="{BB962C8B-B14F-4D97-AF65-F5344CB8AC3E}">
        <p14:creationId xmlns:p14="http://schemas.microsoft.com/office/powerpoint/2010/main" val="743933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D39C-E875-772D-2563-06FA97663925}"/>
              </a:ext>
            </a:extLst>
          </p:cNvPr>
          <p:cNvSpPr>
            <a:spLocks noGrp="1"/>
          </p:cNvSpPr>
          <p:nvPr>
            <p:ph type="title"/>
          </p:nvPr>
        </p:nvSpPr>
        <p:spPr>
          <a:xfrm>
            <a:off x="381000" y="304800"/>
            <a:ext cx="7772400" cy="1143000"/>
          </a:xfrm>
        </p:spPr>
        <p:txBody>
          <a:bodyPr/>
          <a:lstStyle/>
          <a:p>
            <a:pPr algn="ctr"/>
            <a:r>
              <a:rPr lang="en-US" sz="4000" dirty="0">
                <a:solidFill>
                  <a:srgbClr val="2E56A5"/>
                </a:solidFill>
                <a:latin typeface="+mn-lt"/>
              </a:rPr>
              <a:t>What is a Model of Care (MOC)?</a:t>
            </a:r>
          </a:p>
        </p:txBody>
      </p:sp>
      <p:graphicFrame>
        <p:nvGraphicFramePr>
          <p:cNvPr id="5" name="Content Placeholder 4">
            <a:extLst>
              <a:ext uri="{FF2B5EF4-FFF2-40B4-BE49-F238E27FC236}">
                <a16:creationId xmlns:a16="http://schemas.microsoft.com/office/drawing/2014/main" id="{A0A8579A-7F04-C3EC-BA92-AE2C4EDBA737}"/>
              </a:ext>
            </a:extLst>
          </p:cNvPr>
          <p:cNvGraphicFramePr>
            <a:graphicFrameLocks noGrp="1"/>
          </p:cNvGraphicFramePr>
          <p:nvPr>
            <p:ph idx="1"/>
            <p:extLst>
              <p:ext uri="{D42A27DB-BD31-4B8C-83A1-F6EECF244321}">
                <p14:modId xmlns:p14="http://schemas.microsoft.com/office/powerpoint/2010/main" val="1847716680"/>
              </p:ext>
            </p:extLst>
          </p:nvPr>
        </p:nvGraphicFramePr>
        <p:xfrm>
          <a:off x="457200" y="1484376"/>
          <a:ext cx="7696200" cy="3953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4</a:t>
            </a:fld>
            <a:endParaRPr lang="en-US" dirty="0"/>
          </a:p>
        </p:txBody>
      </p:sp>
    </p:spTree>
    <p:extLst>
      <p:ext uri="{BB962C8B-B14F-4D97-AF65-F5344CB8AC3E}">
        <p14:creationId xmlns:p14="http://schemas.microsoft.com/office/powerpoint/2010/main" val="54272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D39C-E875-772D-2563-06FA97663925}"/>
              </a:ext>
            </a:extLst>
          </p:cNvPr>
          <p:cNvSpPr>
            <a:spLocks noGrp="1"/>
          </p:cNvSpPr>
          <p:nvPr>
            <p:ph type="title"/>
          </p:nvPr>
        </p:nvSpPr>
        <p:spPr>
          <a:xfrm>
            <a:off x="457200" y="228600"/>
            <a:ext cx="7620000" cy="1143000"/>
          </a:xfrm>
        </p:spPr>
        <p:txBody>
          <a:bodyPr/>
          <a:lstStyle/>
          <a:p>
            <a:pPr algn="ctr"/>
            <a:r>
              <a:rPr lang="en-US" sz="4000" dirty="0">
                <a:solidFill>
                  <a:srgbClr val="2E56A5"/>
                </a:solidFill>
                <a:latin typeface="+mn-lt"/>
              </a:rPr>
              <a:t>What is a Special Needs Plan (SNP)?</a:t>
            </a:r>
          </a:p>
        </p:txBody>
      </p:sp>
      <p:sp>
        <p:nvSpPr>
          <p:cNvPr id="3" name="Content Placeholder 2">
            <a:extLst>
              <a:ext uri="{FF2B5EF4-FFF2-40B4-BE49-F238E27FC236}">
                <a16:creationId xmlns:a16="http://schemas.microsoft.com/office/drawing/2014/main" id="{FC558278-D670-4165-AED9-02CE9A5E852C}"/>
              </a:ext>
            </a:extLst>
          </p:cNvPr>
          <p:cNvSpPr>
            <a:spLocks noGrp="1"/>
          </p:cNvSpPr>
          <p:nvPr>
            <p:ph idx="1"/>
          </p:nvPr>
        </p:nvSpPr>
        <p:spPr>
          <a:xfrm>
            <a:off x="762000" y="1447800"/>
            <a:ext cx="7620000" cy="3505200"/>
          </a:xfrm>
        </p:spPr>
        <p:txBody>
          <a:bodyPr/>
          <a:lstStyle/>
          <a:p>
            <a:pPr marL="0" indent="0">
              <a:buNone/>
            </a:pPr>
            <a:r>
              <a:rPr lang="en-US" sz="2000" dirty="0">
                <a:latin typeface="Calibri Light" panose="020F0302020204030204" pitchFamily="34" charset="0"/>
                <a:cs typeface="Calibri Light" panose="020F0302020204030204" pitchFamily="34" charset="0"/>
              </a:rPr>
              <a:t>A Special Needs Plan (SNP) is a Medicare Advantage coordinated care plan specifically designed to provide targeted care and limit enrollment to special needs individuals.</a:t>
            </a:r>
          </a:p>
          <a:p>
            <a:pPr marL="0" indent="0">
              <a:buNone/>
            </a:pPr>
            <a:endParaRPr lang="en-US" sz="2000" dirty="0">
              <a:latin typeface="Calibri Light" panose="020F0302020204030204" pitchFamily="34" charset="0"/>
              <a:cs typeface="Calibri Light" panose="020F0302020204030204" pitchFamily="34" charset="0"/>
            </a:endParaRPr>
          </a:p>
          <a:p>
            <a:pPr marL="0" indent="0">
              <a:buNone/>
            </a:pPr>
            <a:r>
              <a:rPr lang="en-US" sz="2000" dirty="0">
                <a:latin typeface="Calibri Light" panose="020F0302020204030204" pitchFamily="34" charset="0"/>
                <a:cs typeface="Calibri Light" panose="020F0302020204030204" pitchFamily="34" charset="0"/>
              </a:rPr>
              <a:t>SNPs have specially designed Plan Benefit Packages (PBPs) that go beyond the provision of basic Medicare Part A and B services and care  coordination, including, but not limited to:</a:t>
            </a:r>
          </a:p>
          <a:p>
            <a:r>
              <a:rPr lang="en-US" sz="2000" dirty="0">
                <a:latin typeface="Calibri Light" panose="020F0302020204030204" pitchFamily="34" charset="0"/>
                <a:cs typeface="Calibri Light" panose="020F0302020204030204" pitchFamily="34" charset="0"/>
              </a:rPr>
              <a:t>Supplemental Health Benefits</a:t>
            </a:r>
          </a:p>
          <a:p>
            <a:r>
              <a:rPr lang="en-US" sz="2000" dirty="0">
                <a:latin typeface="Calibri Light" panose="020F0302020204030204" pitchFamily="34" charset="0"/>
                <a:cs typeface="Calibri Light" panose="020F0302020204030204" pitchFamily="34" charset="0"/>
              </a:rPr>
              <a:t>Specialized Provider Networks</a:t>
            </a:r>
          </a:p>
          <a:p>
            <a:r>
              <a:rPr lang="en-US" sz="2000" dirty="0">
                <a:latin typeface="Calibri Light" panose="020F0302020204030204" pitchFamily="34" charset="0"/>
                <a:cs typeface="Calibri Light" panose="020F0302020204030204" pitchFamily="34" charset="0"/>
              </a:rPr>
              <a:t>Appropriate Enrollee Cost Sharing</a:t>
            </a:r>
          </a:p>
        </p:txBody>
      </p:sp>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5</a:t>
            </a:fld>
            <a:endParaRPr lang="en-US" dirty="0"/>
          </a:p>
        </p:txBody>
      </p:sp>
    </p:spTree>
    <p:extLst>
      <p:ext uri="{BB962C8B-B14F-4D97-AF65-F5344CB8AC3E}">
        <p14:creationId xmlns:p14="http://schemas.microsoft.com/office/powerpoint/2010/main" val="1140478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D39C-E875-772D-2563-06FA97663925}"/>
              </a:ext>
            </a:extLst>
          </p:cNvPr>
          <p:cNvSpPr>
            <a:spLocks noGrp="1"/>
          </p:cNvSpPr>
          <p:nvPr>
            <p:ph type="title"/>
          </p:nvPr>
        </p:nvSpPr>
        <p:spPr>
          <a:xfrm>
            <a:off x="457200" y="152400"/>
            <a:ext cx="7620000" cy="868362"/>
          </a:xfrm>
        </p:spPr>
        <p:txBody>
          <a:bodyPr/>
          <a:lstStyle/>
          <a:p>
            <a:pPr algn="ctr"/>
            <a:r>
              <a:rPr lang="en-US" sz="4000" dirty="0">
                <a:solidFill>
                  <a:srgbClr val="2E56A5"/>
                </a:solidFill>
                <a:latin typeface="+mn-lt"/>
              </a:rPr>
              <a:t>Types of SNP Plans</a:t>
            </a:r>
          </a:p>
        </p:txBody>
      </p:sp>
      <p:sp>
        <p:nvSpPr>
          <p:cNvPr id="3" name="Content Placeholder 2">
            <a:extLst>
              <a:ext uri="{FF2B5EF4-FFF2-40B4-BE49-F238E27FC236}">
                <a16:creationId xmlns:a16="http://schemas.microsoft.com/office/drawing/2014/main" id="{FC558278-D670-4165-AED9-02CE9A5E852C}"/>
              </a:ext>
            </a:extLst>
          </p:cNvPr>
          <p:cNvSpPr>
            <a:spLocks noGrp="1"/>
          </p:cNvSpPr>
          <p:nvPr>
            <p:ph sz="half" idx="1"/>
          </p:nvPr>
        </p:nvSpPr>
        <p:spPr>
          <a:xfrm>
            <a:off x="342900" y="1181100"/>
            <a:ext cx="7848600" cy="4495800"/>
          </a:xfrm>
        </p:spPr>
        <p:txBody>
          <a:bodyPr>
            <a:normAutofit lnSpcReduction="10000"/>
          </a:bodyPr>
          <a:lstStyle/>
          <a:p>
            <a:pPr marL="0" indent="0">
              <a:buNone/>
            </a:pPr>
            <a:r>
              <a:rPr lang="en-US" sz="2000" dirty="0">
                <a:latin typeface="Calibri Light" panose="020F0302020204030204" pitchFamily="34" charset="0"/>
                <a:cs typeface="Calibri Light" panose="020F0302020204030204" pitchFamily="34" charset="0"/>
              </a:rPr>
              <a:t>A special needs individual could be any one of the following:</a:t>
            </a:r>
          </a:p>
          <a:p>
            <a:r>
              <a:rPr lang="en-US" sz="2000" dirty="0">
                <a:latin typeface="Calibri Light" panose="020F0302020204030204" pitchFamily="34" charset="0"/>
                <a:cs typeface="Calibri Light" panose="020F0302020204030204" pitchFamily="34" charset="0"/>
              </a:rPr>
              <a:t>An individual residing in institutional setting such as SNF, NH, etc., </a:t>
            </a:r>
          </a:p>
          <a:p>
            <a:r>
              <a:rPr lang="en-US" sz="2000" dirty="0">
                <a:latin typeface="Calibri Light" panose="020F0302020204030204" pitchFamily="34" charset="0"/>
                <a:cs typeface="Calibri Light" panose="020F0302020204030204" pitchFamily="34" charset="0"/>
              </a:rPr>
              <a:t>A dual eligible, or</a:t>
            </a:r>
          </a:p>
          <a:p>
            <a:r>
              <a:rPr lang="en-US" sz="2000" dirty="0">
                <a:latin typeface="Calibri Light" panose="020F0302020204030204" pitchFamily="34" charset="0"/>
                <a:cs typeface="Calibri Light" panose="020F0302020204030204" pitchFamily="34" charset="0"/>
              </a:rPr>
              <a:t>An individual with a severe or disabling chronic condition, as specified by the Centers for Medicare and Medicaid Services (CMS)</a:t>
            </a:r>
          </a:p>
          <a:p>
            <a:pPr marL="114300" indent="0">
              <a:buNone/>
            </a:pPr>
            <a:endParaRPr lang="en-US" sz="2000" dirty="0">
              <a:latin typeface="Calibri Light" panose="020F0302020204030204" pitchFamily="34" charset="0"/>
              <a:cs typeface="Calibri Light" panose="020F0302020204030204" pitchFamily="34" charset="0"/>
            </a:endParaRPr>
          </a:p>
          <a:p>
            <a:pPr marL="0" indent="0">
              <a:buNone/>
            </a:pPr>
            <a:r>
              <a:rPr lang="en-US" sz="2000" dirty="0">
                <a:latin typeface="Calibri Light" panose="020F0302020204030204" pitchFamily="34" charset="0"/>
                <a:cs typeface="Calibri Light" panose="020F0302020204030204" pitchFamily="34" charset="0"/>
              </a:rPr>
              <a:t>There are 3 types of SNP Plans:</a:t>
            </a:r>
          </a:p>
          <a:p>
            <a:r>
              <a:rPr lang="en-US" sz="2000" b="1" dirty="0">
                <a:latin typeface="Calibri Light" panose="020F0302020204030204" pitchFamily="34" charset="0"/>
                <a:cs typeface="Calibri Light" panose="020F0302020204030204" pitchFamily="34" charset="0"/>
              </a:rPr>
              <a:t>Institutional SNP (I-SNP): </a:t>
            </a:r>
            <a:r>
              <a:rPr lang="en-US" sz="2000" dirty="0">
                <a:latin typeface="Calibri Light" panose="020F0302020204030204" pitchFamily="34" charset="0"/>
                <a:cs typeface="Calibri Light" panose="020F0302020204030204" pitchFamily="34" charset="0"/>
              </a:rPr>
              <a:t>For people in certain institutions (like a nursing home) or who require nursing  care at home</a:t>
            </a:r>
          </a:p>
          <a:p>
            <a:r>
              <a:rPr lang="en-US" sz="2000" b="1" dirty="0">
                <a:latin typeface="Calibri Light" panose="020F0302020204030204" pitchFamily="34" charset="0"/>
                <a:cs typeface="Calibri Light" panose="020F0302020204030204" pitchFamily="34" charset="0"/>
              </a:rPr>
              <a:t>Chronic SNP (C-SNP): </a:t>
            </a:r>
            <a:r>
              <a:rPr lang="en-US" sz="2000" dirty="0">
                <a:latin typeface="Calibri Light" panose="020F0302020204030204" pitchFamily="34" charset="0"/>
                <a:cs typeface="Calibri Light" panose="020F0302020204030204" pitchFamily="34" charset="0"/>
              </a:rPr>
              <a:t>For people who have specific chronic or disabling conditions</a:t>
            </a:r>
          </a:p>
          <a:p>
            <a:r>
              <a:rPr lang="en-US" sz="2000" b="1" dirty="0">
                <a:latin typeface="Calibri Light" panose="020F0302020204030204" pitchFamily="34" charset="0"/>
                <a:cs typeface="Calibri Light" panose="020F0302020204030204" pitchFamily="34" charset="0"/>
              </a:rPr>
              <a:t>Dual SNP (D-SNP): </a:t>
            </a:r>
            <a:r>
              <a:rPr lang="en-US" sz="2000" dirty="0">
                <a:latin typeface="Calibri Light" panose="020F0302020204030204" pitchFamily="34" charset="0"/>
                <a:cs typeface="Calibri Light" panose="020F0302020204030204" pitchFamily="34" charset="0"/>
              </a:rPr>
              <a:t>For people who are eligible for both Medicare and Medicaid</a:t>
            </a:r>
          </a:p>
          <a:p>
            <a:pPr marL="114300" indent="0">
              <a:buNone/>
            </a:pPr>
            <a:endParaRPr lang="en-US" dirty="0"/>
          </a:p>
        </p:txBody>
      </p:sp>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6</a:t>
            </a:fld>
            <a:endParaRPr lang="en-US" dirty="0"/>
          </a:p>
        </p:txBody>
      </p:sp>
      <p:sp>
        <p:nvSpPr>
          <p:cNvPr id="6" name="TextBox 5">
            <a:extLst>
              <a:ext uri="{FF2B5EF4-FFF2-40B4-BE49-F238E27FC236}">
                <a16:creationId xmlns:a16="http://schemas.microsoft.com/office/drawing/2014/main" id="{11936549-FC19-BBD2-2190-71EF390DFD27}"/>
              </a:ext>
            </a:extLst>
          </p:cNvPr>
          <p:cNvSpPr txBox="1"/>
          <p:nvPr/>
        </p:nvSpPr>
        <p:spPr>
          <a:xfrm>
            <a:off x="381000" y="5691257"/>
            <a:ext cx="7772400" cy="707886"/>
          </a:xfrm>
          <a:prstGeom prst="rect">
            <a:avLst/>
          </a:prstGeom>
          <a:noFill/>
        </p:spPr>
        <p:txBody>
          <a:bodyPr wrap="square" rtlCol="0">
            <a:spAutoFit/>
          </a:bodyPr>
          <a:lstStyle/>
          <a:p>
            <a:pPr algn="ctr"/>
            <a:r>
              <a:rPr lang="en-US" sz="2000" b="1" dirty="0">
                <a:latin typeface="Calibri Light" panose="020F0302020204030204" pitchFamily="34" charset="0"/>
                <a:cs typeface="Calibri Light" panose="020F0302020204030204" pitchFamily="34" charset="0"/>
              </a:rPr>
              <a:t>** Please note that UHP does not offer I-SNP. </a:t>
            </a:r>
          </a:p>
          <a:p>
            <a:pPr algn="ctr"/>
            <a:r>
              <a:rPr lang="en-US" sz="2000" b="1" dirty="0">
                <a:latin typeface="Calibri Light" panose="020F0302020204030204" pitchFamily="34" charset="0"/>
                <a:cs typeface="Calibri Light" panose="020F0302020204030204" pitchFamily="34" charset="0"/>
              </a:rPr>
              <a:t>UHP does offer certain C-SNPs and D-SNP **</a:t>
            </a:r>
          </a:p>
        </p:txBody>
      </p:sp>
    </p:spTree>
    <p:extLst>
      <p:ext uri="{BB962C8B-B14F-4D97-AF65-F5344CB8AC3E}">
        <p14:creationId xmlns:p14="http://schemas.microsoft.com/office/powerpoint/2010/main" val="1296923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D39C-E875-772D-2563-06FA97663925}"/>
              </a:ext>
            </a:extLst>
          </p:cNvPr>
          <p:cNvSpPr>
            <a:spLocks noGrp="1"/>
          </p:cNvSpPr>
          <p:nvPr>
            <p:ph type="title"/>
          </p:nvPr>
        </p:nvSpPr>
        <p:spPr>
          <a:xfrm>
            <a:off x="572035" y="533400"/>
            <a:ext cx="7200363" cy="1143000"/>
          </a:xfrm>
        </p:spPr>
        <p:txBody>
          <a:bodyPr/>
          <a:lstStyle/>
          <a:p>
            <a:pPr algn="ctr"/>
            <a:r>
              <a:rPr lang="en-US" sz="4000" dirty="0">
                <a:solidFill>
                  <a:srgbClr val="2E56A5"/>
                </a:solidFill>
                <a:latin typeface="+mn-lt"/>
              </a:rPr>
              <a:t>Chronic Special Needs Plans (C-SNP)</a:t>
            </a:r>
            <a:br>
              <a:rPr lang="en-US" sz="4000" dirty="0">
                <a:solidFill>
                  <a:srgbClr val="2E56A5"/>
                </a:solidFill>
                <a:latin typeface="+mn-lt"/>
              </a:rPr>
            </a:br>
            <a:r>
              <a:rPr lang="en-US" sz="3200" dirty="0">
                <a:solidFill>
                  <a:srgbClr val="2E56A5"/>
                </a:solidFill>
                <a:latin typeface="+mn-lt"/>
              </a:rPr>
              <a:t>Eligibility</a:t>
            </a:r>
            <a:endParaRPr lang="en-US" sz="4000" dirty="0">
              <a:solidFill>
                <a:srgbClr val="2E56A5"/>
              </a:solidFill>
              <a:latin typeface="+mn-lt"/>
            </a:endParaRPr>
          </a:p>
        </p:txBody>
      </p:sp>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7</a:t>
            </a:fld>
            <a:endParaRPr lang="en-US" dirty="0"/>
          </a:p>
        </p:txBody>
      </p:sp>
      <p:sp>
        <p:nvSpPr>
          <p:cNvPr id="7" name="TextBox 6">
            <a:extLst>
              <a:ext uri="{FF2B5EF4-FFF2-40B4-BE49-F238E27FC236}">
                <a16:creationId xmlns:a16="http://schemas.microsoft.com/office/drawing/2014/main" id="{568EA720-07A1-3EBF-85EB-37337A3752A1}"/>
              </a:ext>
            </a:extLst>
          </p:cNvPr>
          <p:cNvSpPr txBox="1"/>
          <p:nvPr/>
        </p:nvSpPr>
        <p:spPr>
          <a:xfrm>
            <a:off x="781317" y="2057400"/>
            <a:ext cx="6781800" cy="34778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i="0" u="none" strike="noStrike" kern="1200" cap="none" spc="0" normalizeH="0" baseline="0" noProof="0" dirty="0">
                <a:ln>
                  <a:noFill/>
                </a:ln>
                <a:effectLst/>
                <a:uLnTx/>
                <a:uFillTx/>
                <a:latin typeface="Calibri Light" panose="020F0302020204030204" pitchFamily="34" charset="0"/>
                <a:cs typeface="Calibri Light" panose="020F0302020204030204" pitchFamily="34" charset="0"/>
              </a:rPr>
              <a:t>All the following eligibility criteria must be met for enrollment in a C-SNP:</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i="0" u="none" strike="noStrike" kern="1200" cap="none" spc="0" normalizeH="0" baseline="0" noProof="0" dirty="0">
                <a:ln>
                  <a:noFill/>
                </a:ln>
                <a:effectLst/>
                <a:uLnTx/>
                <a:uFillTx/>
                <a:latin typeface="Calibri Light" panose="020F0302020204030204" pitchFamily="34" charset="0"/>
                <a:cs typeface="Calibri Light" panose="020F0302020204030204" pitchFamily="34" charset="0"/>
              </a:rPr>
              <a:t>Individual must be enrolled in Medicare Part A (Hospital)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i="0" u="none" strike="noStrike" kern="1200" cap="none" spc="0" normalizeH="0" baseline="0" noProof="0" dirty="0">
                <a:ln>
                  <a:noFill/>
                </a:ln>
                <a:effectLst/>
                <a:uLnTx/>
                <a:uFillTx/>
                <a:latin typeface="Calibri Light" panose="020F0302020204030204" pitchFamily="34" charset="0"/>
                <a:cs typeface="Calibri Light" panose="020F0302020204030204" pitchFamily="34" charset="0"/>
              </a:rPr>
              <a:t>Individual must be enrolled in Medicare Part B (Medical)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i="0" u="none" strike="noStrike" kern="1200" cap="none" spc="0" normalizeH="0" baseline="0" noProof="0" dirty="0">
                <a:ln>
                  <a:noFill/>
                </a:ln>
                <a:effectLst/>
                <a:uLnTx/>
                <a:uFillTx/>
                <a:latin typeface="Calibri Light" panose="020F0302020204030204" pitchFamily="34" charset="0"/>
                <a:cs typeface="Calibri Light" panose="020F0302020204030204" pitchFamily="34" charset="0"/>
              </a:rPr>
              <a:t>Individual must live in a plan service area</a:t>
            </a:r>
          </a:p>
          <a:p>
            <a:pPr marR="0" lvl="0" algn="l" defTabSz="914400" rtl="0" eaLnBrk="1" fontAlgn="auto" latinLnBrk="0" hangingPunct="1">
              <a:lnSpc>
                <a:spcPct val="100000"/>
              </a:lnSpc>
              <a:spcBef>
                <a:spcPts val="0"/>
              </a:spcBef>
              <a:spcAft>
                <a:spcPts val="0"/>
              </a:spcAft>
              <a:buClrTx/>
              <a:buSzTx/>
              <a:tabLst/>
              <a:defRPr/>
            </a:pPr>
            <a:endParaRPr kumimoji="0" lang="en-US" sz="2000" i="0" u="none" strike="noStrike" kern="1200" cap="none" spc="0" normalizeH="0" baseline="0" noProof="0" dirty="0">
              <a:ln>
                <a:noFill/>
              </a:ln>
              <a:effectLst/>
              <a:uLnTx/>
              <a:uFillTx/>
              <a:latin typeface="Calibri Light" panose="020F0302020204030204" pitchFamily="34" charset="0"/>
              <a:cs typeface="Calibri Light" panose="020F0302020204030204" pitchFamily="34" charset="0"/>
            </a:endParaRPr>
          </a:p>
          <a:p>
            <a:pPr marR="0" lvl="0" algn="l" defTabSz="914400" rtl="0" eaLnBrk="1" fontAlgn="auto" latinLnBrk="0" hangingPunct="1">
              <a:lnSpc>
                <a:spcPct val="100000"/>
              </a:lnSpc>
              <a:spcBef>
                <a:spcPts val="0"/>
              </a:spcBef>
              <a:spcAft>
                <a:spcPts val="0"/>
              </a:spcAft>
              <a:buClrTx/>
              <a:buSzTx/>
              <a:tabLst/>
              <a:defRPr/>
            </a:pPr>
            <a:r>
              <a:rPr kumimoji="0" lang="en-US" sz="2000" i="0" u="none" strike="noStrike" kern="1200" cap="none" spc="0" normalizeH="0" baseline="0" noProof="0" dirty="0">
                <a:ln>
                  <a:noFill/>
                </a:ln>
                <a:effectLst/>
                <a:uLnTx/>
                <a:uFillTx/>
                <a:latin typeface="Calibri Light" panose="020F0302020204030204" pitchFamily="34" charset="0"/>
                <a:cs typeface="Calibri Light" panose="020F0302020204030204" pitchFamily="34" charset="0"/>
              </a:rPr>
              <a:t>UHP offers the following 4 major SNP categories: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latin typeface="Calibri Light" panose="020F0302020204030204" pitchFamily="34" charset="0"/>
                <a:cs typeface="Calibri Light" panose="020F0302020204030204" pitchFamily="34" charset="0"/>
              </a:rPr>
              <a:t>Diabetes Mellitus (DM)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i="0" u="none" strike="noStrike" kern="1200" cap="none" spc="0" normalizeH="0" baseline="0" noProof="0" dirty="0">
                <a:ln>
                  <a:noFill/>
                </a:ln>
                <a:effectLst/>
                <a:uLnTx/>
                <a:uFillTx/>
                <a:latin typeface="Calibri Light" panose="020F0302020204030204" pitchFamily="34" charset="0"/>
                <a:cs typeface="Calibri Light" panose="020F0302020204030204" pitchFamily="34" charset="0"/>
              </a:rPr>
              <a:t>Cardiovascular Disorders (CVD)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latin typeface="Calibri Light" panose="020F0302020204030204" pitchFamily="34" charset="0"/>
                <a:cs typeface="Calibri Light" panose="020F0302020204030204" pitchFamily="34" charset="0"/>
              </a:rPr>
              <a:t>Congestive Heart Failure (CHF)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i="0" u="none" strike="noStrike" kern="1200" cap="none" spc="0" normalizeH="0" baseline="0" noProof="0" dirty="0">
                <a:ln>
                  <a:noFill/>
                </a:ln>
                <a:effectLst/>
                <a:uLnTx/>
                <a:uFillTx/>
                <a:latin typeface="Calibri Light" panose="020F0302020204030204" pitchFamily="34" charset="0"/>
                <a:cs typeface="Calibri Light" panose="020F0302020204030204" pitchFamily="34" charset="0"/>
              </a:rPr>
              <a:t>Chronic Lung Disorders (CLD)</a:t>
            </a:r>
          </a:p>
        </p:txBody>
      </p:sp>
    </p:spTree>
    <p:extLst>
      <p:ext uri="{BB962C8B-B14F-4D97-AF65-F5344CB8AC3E}">
        <p14:creationId xmlns:p14="http://schemas.microsoft.com/office/powerpoint/2010/main" val="3305936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8</a:t>
            </a:fld>
            <a:endParaRPr lang="en-US" dirty="0"/>
          </a:p>
        </p:txBody>
      </p:sp>
      <p:sp>
        <p:nvSpPr>
          <p:cNvPr id="7" name="TextBox 6">
            <a:extLst>
              <a:ext uri="{FF2B5EF4-FFF2-40B4-BE49-F238E27FC236}">
                <a16:creationId xmlns:a16="http://schemas.microsoft.com/office/drawing/2014/main" id="{568EA720-07A1-3EBF-85EB-37337A3752A1}"/>
              </a:ext>
            </a:extLst>
          </p:cNvPr>
          <p:cNvSpPr txBox="1"/>
          <p:nvPr/>
        </p:nvSpPr>
        <p:spPr>
          <a:xfrm>
            <a:off x="1171171" y="1502289"/>
            <a:ext cx="629643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latin typeface="Calibri Light" panose="020F0302020204030204" pitchFamily="34" charset="0"/>
                <a:cs typeface="Calibri Light" panose="020F0302020204030204" pitchFamily="34" charset="0"/>
              </a:rPr>
              <a:t>A</a:t>
            </a:r>
            <a:r>
              <a:rPr kumimoji="0" lang="en-US" sz="2000" i="0" u="none" strike="noStrike" kern="1200" cap="none" spc="0" normalizeH="0" baseline="0" noProof="0" dirty="0">
                <a:ln>
                  <a:noFill/>
                </a:ln>
                <a:effectLst/>
                <a:uLnTx/>
                <a:uFillTx/>
                <a:latin typeface="Calibri Light" panose="020F0302020204030204" pitchFamily="34" charset="0"/>
                <a:cs typeface="Calibri Light" panose="020F0302020204030204" pitchFamily="34" charset="0"/>
              </a:rPr>
              <a:t> potential UHP C-SNP member must have at least one of the following qualifying diagnoses:</a:t>
            </a:r>
          </a:p>
        </p:txBody>
      </p:sp>
      <p:sp>
        <p:nvSpPr>
          <p:cNvPr id="3" name="Title 1">
            <a:extLst>
              <a:ext uri="{FF2B5EF4-FFF2-40B4-BE49-F238E27FC236}">
                <a16:creationId xmlns:a16="http://schemas.microsoft.com/office/drawing/2014/main" id="{CBBCBB4E-66F5-6DC8-1CA9-6E7F8DB0FBE3}"/>
              </a:ext>
            </a:extLst>
          </p:cNvPr>
          <p:cNvSpPr txBox="1">
            <a:spLocks/>
          </p:cNvSpPr>
          <p:nvPr/>
        </p:nvSpPr>
        <p:spPr>
          <a:xfrm>
            <a:off x="609600" y="283277"/>
            <a:ext cx="7200363"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4000" dirty="0">
                <a:solidFill>
                  <a:srgbClr val="2E56A5"/>
                </a:solidFill>
                <a:latin typeface="+mn-lt"/>
              </a:rPr>
              <a:t>Chronic Special Needs Plans (C-SNP)</a:t>
            </a:r>
            <a:br>
              <a:rPr lang="en-US" sz="4000" dirty="0">
                <a:solidFill>
                  <a:srgbClr val="2E56A5"/>
                </a:solidFill>
                <a:latin typeface="+mn-lt"/>
              </a:rPr>
            </a:br>
            <a:r>
              <a:rPr lang="en-US" sz="3200" dirty="0">
                <a:solidFill>
                  <a:srgbClr val="2E56A5"/>
                </a:solidFill>
                <a:latin typeface="+mn-lt"/>
              </a:rPr>
              <a:t>Eligibility</a:t>
            </a:r>
            <a:endParaRPr lang="en-US" sz="4000" dirty="0">
              <a:solidFill>
                <a:srgbClr val="2E56A5"/>
              </a:solidFill>
              <a:latin typeface="+mn-lt"/>
            </a:endParaRPr>
          </a:p>
        </p:txBody>
      </p:sp>
      <p:graphicFrame>
        <p:nvGraphicFramePr>
          <p:cNvPr id="14" name="Diagram 13">
            <a:extLst>
              <a:ext uri="{FF2B5EF4-FFF2-40B4-BE49-F238E27FC236}">
                <a16:creationId xmlns:a16="http://schemas.microsoft.com/office/drawing/2014/main" id="{3DCC60EF-0B0D-1EE1-2FA1-F4CE5FCE3B44}"/>
              </a:ext>
            </a:extLst>
          </p:cNvPr>
          <p:cNvGraphicFramePr/>
          <p:nvPr>
            <p:extLst>
              <p:ext uri="{D42A27DB-BD31-4B8C-83A1-F6EECF244321}">
                <p14:modId xmlns:p14="http://schemas.microsoft.com/office/powerpoint/2010/main" val="3773329438"/>
              </p:ext>
            </p:extLst>
          </p:nvPr>
        </p:nvGraphicFramePr>
        <p:xfrm>
          <a:off x="1171171" y="2362200"/>
          <a:ext cx="5924819" cy="396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4752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D39C-E875-772D-2563-06FA97663925}"/>
              </a:ext>
            </a:extLst>
          </p:cNvPr>
          <p:cNvSpPr>
            <a:spLocks noGrp="1"/>
          </p:cNvSpPr>
          <p:nvPr>
            <p:ph type="title"/>
          </p:nvPr>
        </p:nvSpPr>
        <p:spPr>
          <a:xfrm>
            <a:off x="419637" y="89969"/>
            <a:ext cx="7620000" cy="1143000"/>
          </a:xfrm>
        </p:spPr>
        <p:txBody>
          <a:bodyPr/>
          <a:lstStyle/>
          <a:p>
            <a:pPr algn="ctr"/>
            <a:r>
              <a:rPr lang="en-US" sz="4000" dirty="0">
                <a:solidFill>
                  <a:srgbClr val="2E56A5"/>
                </a:solidFill>
                <a:latin typeface="+mn-lt"/>
              </a:rPr>
              <a:t>Dual Special Needs Plans (D-SNP)</a:t>
            </a:r>
            <a:br>
              <a:rPr lang="en-US" sz="4000" dirty="0">
                <a:solidFill>
                  <a:srgbClr val="2E56A5"/>
                </a:solidFill>
                <a:latin typeface="+mn-lt"/>
              </a:rPr>
            </a:br>
            <a:r>
              <a:rPr lang="en-US" sz="3200" dirty="0">
                <a:solidFill>
                  <a:srgbClr val="2E56A5"/>
                </a:solidFill>
                <a:latin typeface="+mn-lt"/>
              </a:rPr>
              <a:t>Eligibility</a:t>
            </a:r>
            <a:endParaRPr lang="en-US" sz="4000" dirty="0">
              <a:solidFill>
                <a:srgbClr val="2E56A5"/>
              </a:solidFill>
              <a:latin typeface="+mn-lt"/>
            </a:endParaRPr>
          </a:p>
        </p:txBody>
      </p:sp>
      <p:graphicFrame>
        <p:nvGraphicFramePr>
          <p:cNvPr id="11" name="Content Placeholder 10">
            <a:extLst>
              <a:ext uri="{FF2B5EF4-FFF2-40B4-BE49-F238E27FC236}">
                <a16:creationId xmlns:a16="http://schemas.microsoft.com/office/drawing/2014/main" id="{8ED85E3C-95F9-82AF-139D-F601AA127D18}"/>
              </a:ext>
            </a:extLst>
          </p:cNvPr>
          <p:cNvGraphicFramePr>
            <a:graphicFrameLocks noGrp="1"/>
          </p:cNvGraphicFramePr>
          <p:nvPr>
            <p:ph sz="half" idx="1"/>
            <p:extLst>
              <p:ext uri="{D42A27DB-BD31-4B8C-83A1-F6EECF244321}">
                <p14:modId xmlns:p14="http://schemas.microsoft.com/office/powerpoint/2010/main" val="2849398263"/>
              </p:ext>
            </p:extLst>
          </p:nvPr>
        </p:nvGraphicFramePr>
        <p:xfrm>
          <a:off x="4359393" y="2135158"/>
          <a:ext cx="3751487" cy="39234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Content Placeholder 11">
            <a:extLst>
              <a:ext uri="{FF2B5EF4-FFF2-40B4-BE49-F238E27FC236}">
                <a16:creationId xmlns:a16="http://schemas.microsoft.com/office/drawing/2014/main" id="{AF8ECFAB-A245-C160-16C2-8E11D9D8D118}"/>
              </a:ext>
            </a:extLst>
          </p:cNvPr>
          <p:cNvGraphicFramePr>
            <a:graphicFrameLocks noGrp="1"/>
          </p:cNvGraphicFramePr>
          <p:nvPr>
            <p:ph sz="half" idx="2"/>
            <p:extLst>
              <p:ext uri="{D42A27DB-BD31-4B8C-83A1-F6EECF244321}">
                <p14:modId xmlns:p14="http://schemas.microsoft.com/office/powerpoint/2010/main" val="1516763188"/>
              </p:ext>
            </p:extLst>
          </p:nvPr>
        </p:nvGraphicFramePr>
        <p:xfrm>
          <a:off x="397452" y="2135158"/>
          <a:ext cx="3751487" cy="391004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Slide Number Placeholder 3">
            <a:extLst>
              <a:ext uri="{FF2B5EF4-FFF2-40B4-BE49-F238E27FC236}">
                <a16:creationId xmlns:a16="http://schemas.microsoft.com/office/drawing/2014/main" id="{367DB65D-46B5-1BE6-7DFE-7288856CCF9D}"/>
              </a:ext>
            </a:extLst>
          </p:cNvPr>
          <p:cNvSpPr>
            <a:spLocks noGrp="1"/>
          </p:cNvSpPr>
          <p:nvPr>
            <p:ph type="sldNum" sz="quarter" idx="12"/>
          </p:nvPr>
        </p:nvSpPr>
        <p:spPr/>
        <p:txBody>
          <a:bodyPr/>
          <a:lstStyle/>
          <a:p>
            <a:fld id="{8283934B-4397-40A0-9766-8EC76AE632B6}" type="slidenum">
              <a:rPr lang="en-US" smtClean="0"/>
              <a:t>9</a:t>
            </a:fld>
            <a:endParaRPr lang="en-US" dirty="0"/>
          </a:p>
        </p:txBody>
      </p:sp>
      <p:sp>
        <p:nvSpPr>
          <p:cNvPr id="7" name="TextBox 6">
            <a:extLst>
              <a:ext uri="{FF2B5EF4-FFF2-40B4-BE49-F238E27FC236}">
                <a16:creationId xmlns:a16="http://schemas.microsoft.com/office/drawing/2014/main" id="{568EA720-07A1-3EBF-85EB-37337A3752A1}"/>
              </a:ext>
            </a:extLst>
          </p:cNvPr>
          <p:cNvSpPr txBox="1"/>
          <p:nvPr/>
        </p:nvSpPr>
        <p:spPr>
          <a:xfrm>
            <a:off x="451423" y="6128874"/>
            <a:ext cx="7556428" cy="369332"/>
          </a:xfrm>
          <a:prstGeom prst="rect">
            <a:avLst/>
          </a:prstGeom>
          <a:noFill/>
        </p:spPr>
        <p:txBody>
          <a:bodyPr wrap="square" rtlCol="0">
            <a:spAutoFit/>
          </a:bodyPr>
          <a:lstStyle/>
          <a:p>
            <a:pPr marR="0" lvl="0" algn="ctr" defTabSz="914400" rtl="0" eaLnBrk="1" fontAlgn="auto" latinLnBrk="0" hangingPunct="1">
              <a:lnSpc>
                <a:spcPct val="100000"/>
              </a:lnSpc>
              <a:spcBef>
                <a:spcPts val="0"/>
              </a:spcBef>
              <a:spcAft>
                <a:spcPts val="0"/>
              </a:spcAft>
              <a:buClrTx/>
              <a:buSzTx/>
              <a:tabLst/>
              <a:defRPr/>
            </a:pPr>
            <a:r>
              <a:rPr kumimoji="0" lang="en-US" sz="1800" i="0" u="none" strike="noStrike" kern="1200" cap="none" spc="0" normalizeH="0" baseline="0" noProof="0" dirty="0">
                <a:ln>
                  <a:noFill/>
                </a:ln>
                <a:effectLst/>
                <a:uLnTx/>
                <a:uFillTx/>
                <a:cs typeface="Calibri Light" panose="020F0302020204030204" pitchFamily="34" charset="0"/>
              </a:rPr>
              <a:t>Individuals must meet both Medicare and Medicaid eligibility</a:t>
            </a:r>
          </a:p>
        </p:txBody>
      </p:sp>
      <p:grpSp>
        <p:nvGrpSpPr>
          <p:cNvPr id="8" name="Group 7">
            <a:extLst>
              <a:ext uri="{FF2B5EF4-FFF2-40B4-BE49-F238E27FC236}">
                <a16:creationId xmlns:a16="http://schemas.microsoft.com/office/drawing/2014/main" id="{1DF8A3AE-C8AC-CA9C-467B-930F88BF3F89}"/>
              </a:ext>
            </a:extLst>
          </p:cNvPr>
          <p:cNvGrpSpPr/>
          <p:nvPr/>
        </p:nvGrpSpPr>
        <p:grpSpPr>
          <a:xfrm>
            <a:off x="838200" y="1421118"/>
            <a:ext cx="6910559" cy="518010"/>
            <a:chOff x="0" y="1861362"/>
            <a:chExt cx="5924818" cy="462851"/>
          </a:xfrm>
        </p:grpSpPr>
        <p:sp>
          <p:nvSpPr>
            <p:cNvPr id="9" name="Rectangle: Rounded Corners 8">
              <a:extLst>
                <a:ext uri="{FF2B5EF4-FFF2-40B4-BE49-F238E27FC236}">
                  <a16:creationId xmlns:a16="http://schemas.microsoft.com/office/drawing/2014/main" id="{CA6AB073-C8C4-3255-4FAF-AF3694521C1A}"/>
                </a:ext>
              </a:extLst>
            </p:cNvPr>
            <p:cNvSpPr/>
            <p:nvPr/>
          </p:nvSpPr>
          <p:spPr>
            <a:xfrm>
              <a:off x="0" y="1861362"/>
              <a:ext cx="5924818" cy="46285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0" name="Rectangle: Rounded Corners 4">
              <a:extLst>
                <a:ext uri="{FF2B5EF4-FFF2-40B4-BE49-F238E27FC236}">
                  <a16:creationId xmlns:a16="http://schemas.microsoft.com/office/drawing/2014/main" id="{AE96F92B-022C-C173-CD04-975DD2EC964A}"/>
                </a:ext>
              </a:extLst>
            </p:cNvPr>
            <p:cNvSpPr txBox="1"/>
            <p:nvPr/>
          </p:nvSpPr>
          <p:spPr>
            <a:xfrm>
              <a:off x="22595" y="1883957"/>
              <a:ext cx="5879628" cy="41766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Light" panose="020F0302020204030204" pitchFamily="34" charset="0"/>
                  <a:cs typeface="Calibri Light" panose="020F0302020204030204" pitchFamily="34" charset="0"/>
                </a:rPr>
                <a:t>Medicare-Medicaid Dual Eligible Program (D-SNP) </a:t>
              </a:r>
              <a:r>
                <a:rPr lang="en-US" sz="1400" kern="1200" dirty="0">
                  <a:latin typeface="Calibri Light" panose="020F0302020204030204" pitchFamily="34" charset="0"/>
                  <a:cs typeface="Calibri Light" panose="020F0302020204030204" pitchFamily="34" charset="0"/>
                </a:rPr>
                <a:t>(035,036)</a:t>
              </a:r>
              <a:endParaRPr lang="en-US" sz="1400" dirty="0">
                <a:latin typeface="Calibri Light" panose="020F0302020204030204" pitchFamily="34" charset="0"/>
                <a:cs typeface="Calibri Light" panose="020F0302020204030204" pitchFamily="34" charset="0"/>
              </a:endParaRPr>
            </a:p>
          </p:txBody>
        </p:sp>
      </p:grpSp>
    </p:spTree>
    <p:extLst>
      <p:ext uri="{BB962C8B-B14F-4D97-AF65-F5344CB8AC3E}">
        <p14:creationId xmlns:p14="http://schemas.microsoft.com/office/powerpoint/2010/main" val="26923231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11">
      <a:dk1>
        <a:srgbClr val="2F2B20"/>
      </a:dk1>
      <a:lt1>
        <a:srgbClr val="FFFFFF"/>
      </a:lt1>
      <a:dk2>
        <a:srgbClr val="7FD13B"/>
      </a:dk2>
      <a:lt2>
        <a:srgbClr val="DFDCB7"/>
      </a:lt2>
      <a:accent1>
        <a:srgbClr val="4E5B6F"/>
      </a:accent1>
      <a:accent2>
        <a:srgbClr val="4E5B6F"/>
      </a:accent2>
      <a:accent3>
        <a:srgbClr val="2614AC"/>
      </a:accent3>
      <a:accent4>
        <a:srgbClr val="7BF22A"/>
      </a:accent4>
      <a:accent5>
        <a:srgbClr val="7BF22A"/>
      </a:accent5>
      <a:accent6>
        <a:srgbClr val="2614AC"/>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2bae7600-5215-4048-93bf-3d79a9adabe1"/>
    <lcf76f155ced4ddcb4097134ff3c332f xmlns="ded433e6-b852-4d9c-9406-494efb3fb094">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D1B40B8029F6E4D9CFC41EB27B1F1F9" ma:contentTypeVersion="14" ma:contentTypeDescription="Create a new document." ma:contentTypeScope="" ma:versionID="89e1763718bd62d4c4461e3dc6e46956">
  <xsd:schema xmlns:xsd="http://www.w3.org/2001/XMLSchema" xmlns:xs="http://www.w3.org/2001/XMLSchema" xmlns:p="http://schemas.microsoft.com/office/2006/metadata/properties" xmlns:ns2="ded433e6-b852-4d9c-9406-494efb3fb094" xmlns:ns3="2bae7600-5215-4048-93bf-3d79a9adabe1" targetNamespace="http://schemas.microsoft.com/office/2006/metadata/properties" ma:root="true" ma:fieldsID="cf6065e5c0f1dba5db080e1738692a43" ns2:_="" ns3:_="">
    <xsd:import namespace="ded433e6-b852-4d9c-9406-494efb3fb094"/>
    <xsd:import namespace="2bae7600-5215-4048-93bf-3d79a9adabe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d433e6-b852-4d9c-9406-494efb3fb0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154b77c-43d0-4c29-98c2-d3c3a955b4f1"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bae7600-5215-4048-93bf-3d79a9adabe1"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5ebee42-b44c-42e5-bffd-26166795cbbd}" ma:internalName="TaxCatchAll" ma:showField="CatchAllData" ma:web="2bae7600-5215-4048-93bf-3d79a9adabe1">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626FDA-D322-48BC-9F2F-702D72196C08}">
  <ds:schemaRefs>
    <ds:schemaRef ds:uri="http://schemas.microsoft.com/sharepoint/v3/contenttype/forms"/>
  </ds:schemaRefs>
</ds:datastoreItem>
</file>

<file path=customXml/itemProps2.xml><?xml version="1.0" encoding="utf-8"?>
<ds:datastoreItem xmlns:ds="http://schemas.openxmlformats.org/officeDocument/2006/customXml" ds:itemID="{FCEA793E-DBE1-4546-856E-F69999E11BCC}">
  <ds:schemaRefs>
    <ds:schemaRef ds:uri="http://purl.org/dc/elements/1.1/"/>
    <ds:schemaRef ds:uri="http://schemas.microsoft.com/office/2006/documentManagement/types"/>
    <ds:schemaRef ds:uri="http://schemas.microsoft.com/office/2006/metadata/properties"/>
    <ds:schemaRef ds:uri="http://schemas.openxmlformats.org/package/2006/metadata/core-properties"/>
    <ds:schemaRef ds:uri="http://purl.org/dc/terms/"/>
    <ds:schemaRef ds:uri="http://schemas.microsoft.com/office/infopath/2007/PartnerControls"/>
    <ds:schemaRef ds:uri="2bae7600-5215-4048-93bf-3d79a9adabe1"/>
    <ds:schemaRef ds:uri="ded433e6-b852-4d9c-9406-494efb3fb094"/>
    <ds:schemaRef ds:uri="http://www.w3.org/XML/1998/namespace"/>
    <ds:schemaRef ds:uri="http://purl.org/dc/dcmitype/"/>
  </ds:schemaRefs>
</ds:datastoreItem>
</file>

<file path=customXml/itemProps3.xml><?xml version="1.0" encoding="utf-8"?>
<ds:datastoreItem xmlns:ds="http://schemas.openxmlformats.org/officeDocument/2006/customXml" ds:itemID="{F899687D-5096-4505-A53F-56282F5B8F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d433e6-b852-4d9c-9406-494efb3fb094"/>
    <ds:schemaRef ds:uri="2bae7600-5215-4048-93bf-3d79a9adab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41336</TotalTime>
  <Words>3170</Words>
  <Application>Microsoft Office PowerPoint</Application>
  <PresentationFormat>On-screen Show (4:3)</PresentationFormat>
  <Paragraphs>365</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Calibri Light</vt:lpstr>
      <vt:lpstr>Cambria</vt:lpstr>
      <vt:lpstr>Courier New</vt:lpstr>
      <vt:lpstr>Adjacency</vt:lpstr>
      <vt:lpstr>Model of Care  2025 Provider Training </vt:lpstr>
      <vt:lpstr>Welcome to Ultimate Health Plans 2025 Model of Care Training  for Providers</vt:lpstr>
      <vt:lpstr>Training Overview</vt:lpstr>
      <vt:lpstr>What is a Model of Care (MOC)?</vt:lpstr>
      <vt:lpstr>What is a Special Needs Plan (SNP)?</vt:lpstr>
      <vt:lpstr>Types of SNP Plans</vt:lpstr>
      <vt:lpstr>Chronic Special Needs Plans (C-SNP) Eligibility</vt:lpstr>
      <vt:lpstr>PowerPoint Presentation</vt:lpstr>
      <vt:lpstr>Dual Special Needs Plans (D-SNP) Eligibility</vt:lpstr>
      <vt:lpstr>Types of Dual Eligible SNPs</vt:lpstr>
      <vt:lpstr>Model of Care Goals</vt:lpstr>
      <vt:lpstr>Specific UHP Model of Care Goals</vt:lpstr>
      <vt:lpstr>SNP Benefits</vt:lpstr>
      <vt:lpstr>SNP Model of Care Elements</vt:lpstr>
      <vt:lpstr>MOC 1: Target Population</vt:lpstr>
      <vt:lpstr>MOC 2: Care Coordination</vt:lpstr>
      <vt:lpstr>MOC 2: Health Risk Assessment (HRA)</vt:lpstr>
      <vt:lpstr>MOC 2: Health Risk Assessment (HRA)</vt:lpstr>
      <vt:lpstr>MOC 2: Face to Face Encounter</vt:lpstr>
      <vt:lpstr>MOC 2: Individualized Care Plan (ICP)</vt:lpstr>
      <vt:lpstr>MOC 2: Individualized Care Plan (ICP)</vt:lpstr>
      <vt:lpstr>PowerPoint Presentation</vt:lpstr>
      <vt:lpstr>PowerPoint Presentation</vt:lpstr>
      <vt:lpstr>PowerPoint Presentation</vt:lpstr>
      <vt:lpstr>MOC 2: Care Transition Protocols</vt:lpstr>
      <vt:lpstr>MOC 3: SNP Provider Network</vt:lpstr>
      <vt:lpstr>MOC 4: Quality Improvement Program (QIP)</vt:lpstr>
      <vt:lpstr>MOC 4: Quality Improvement Program (QIP)</vt:lpstr>
      <vt:lpstr>MOC 4: Quality Improvement Program (QIP)</vt:lpstr>
      <vt:lpstr>Ultimate Health Plans Contact Information</vt:lpstr>
      <vt:lpstr>SNP MOC Training Completion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Talia Duany</dc:creator>
  <cp:lastModifiedBy>Jessica Crandall</cp:lastModifiedBy>
  <cp:revision>768</cp:revision>
  <cp:lastPrinted>2021-05-27T13:02:07Z</cp:lastPrinted>
  <dcterms:created xsi:type="dcterms:W3CDTF">2013-06-18T22:34:58Z</dcterms:created>
  <dcterms:modified xsi:type="dcterms:W3CDTF">2025-02-11T23:21:57Z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0x010100AD1B40B8029F6E4D9CFC41EB27B1F1F9</vt:lpwstr>
  </property>
</Properties>
</file>